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9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9" r:id="rId26"/>
    <p:sldId id="291" r:id="rId27"/>
    <p:sldId id="292" r:id="rId28"/>
    <p:sldId id="293" r:id="rId29"/>
    <p:sldId id="294" r:id="rId30"/>
    <p:sldId id="295" r:id="rId31"/>
    <p:sldId id="296" r:id="rId32"/>
    <p:sldId id="301" r:id="rId33"/>
    <p:sldId id="302" r:id="rId34"/>
    <p:sldId id="310" r:id="rId35"/>
    <p:sldId id="304" r:id="rId36"/>
    <p:sldId id="311" r:id="rId37"/>
    <p:sldId id="306" r:id="rId38"/>
    <p:sldId id="312" r:id="rId39"/>
    <p:sldId id="313" r:id="rId40"/>
    <p:sldId id="30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7C305-D0C5-4E8A-9534-2BFE7600F32A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BEC1-3487-4F55-90C8-EA062D602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51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8171c7db1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8171c7db1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10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B23C0-22E8-4F3C-9489-1582CADF85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33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B23C0-22E8-4F3C-9489-1582CADF85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43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7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0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57189" rtl="0"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31789" rtl="0">
              <a:spcBef>
                <a:spcPts val="533"/>
              </a:spcBef>
              <a:spcAft>
                <a:spcPts val="0"/>
              </a:spcAft>
              <a:buSzPts val="1500"/>
              <a:buChar char="‒"/>
              <a:defRPr/>
            </a:lvl2pPr>
            <a:lvl3pPr marL="1828754" lvl="2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06390" rtl="0">
              <a:spcBef>
                <a:spcPts val="533"/>
              </a:spcBef>
              <a:spcAft>
                <a:spcPts val="0"/>
              </a:spcAft>
              <a:buSzPts val="1200"/>
              <a:buChar char="‒"/>
              <a:defRPr/>
            </a:lvl4pPr>
            <a:lvl5pPr marL="3047924" lvl="4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/>
            </a:lvl5pPr>
            <a:lvl6pPr marL="3657509" lvl="5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85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9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65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0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79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27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7EF5D-AD47-4D09-8C69-549538310819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A06A7-96E0-4FBD-B2D4-0B2FA18F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51.jpeg"/><Relationship Id="rId4" Type="http://schemas.openxmlformats.org/officeDocument/2006/relationships/image" Target="../media/image7.jpe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.discordapp.com/attachments/1042456879990833255/1107583234780430386/panalexiou_big_data_white_slick._Biology_green_red_alien_forms._287f4d66-278e-41a3-8a09-200b253c07c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22" y="0"/>
            <a:ext cx="122368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44823" y="-1"/>
            <a:ext cx="5807447" cy="68580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E9161F-99F7-6D4A-86E3-55373DCB1492}"/>
              </a:ext>
            </a:extLst>
          </p:cNvPr>
          <p:cNvSpPr txBox="1">
            <a:spLocks/>
          </p:cNvSpPr>
          <p:nvPr/>
        </p:nvSpPr>
        <p:spPr>
          <a:xfrm>
            <a:off x="603363" y="3262215"/>
            <a:ext cx="4975504" cy="137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ERA Chair,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Bioinformatics for Genomics in Malta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(BioGeMT)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5CAA1-F04C-0644-9B05-13338E1FB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6" r="31842"/>
          <a:stretch/>
        </p:blipFill>
        <p:spPr>
          <a:xfrm>
            <a:off x="5690783" y="0"/>
            <a:ext cx="352334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50AE6-9A24-7F4A-9B7E-BFE33D2F1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09" y="669273"/>
            <a:ext cx="2234427" cy="722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522"/>
          <a:stretch/>
        </p:blipFill>
        <p:spPr>
          <a:xfrm>
            <a:off x="681318" y="5021699"/>
            <a:ext cx="2580122" cy="101987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2901" y="1738264"/>
            <a:ext cx="5440688" cy="1331395"/>
            <a:chOff x="138179" y="1781676"/>
            <a:chExt cx="5440688" cy="1331395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2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/>
                <a:t>Using Deep Learning to find needles in a genomic junkyard</a:t>
              </a:r>
              <a:endParaRPr lang="en-US" b="1" dirty="0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138179" y="2447374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Panagiotis Alexiou, PhD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66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rap metal of old, used washing machines. Stock Photo | Adobe 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" t="9232"/>
          <a:stretch/>
        </p:blipFill>
        <p:spPr bwMode="auto">
          <a:xfrm>
            <a:off x="-25400" y="-25400"/>
            <a:ext cx="122174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88900"/>
            <a:ext cx="30394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Finding a needle in a junk yard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198" y="547132"/>
            <a:ext cx="588010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There is an unknown number of hairpins in the junkyard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There are billions of items in the junkyard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specific determining characteristics are not clear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725533" y="1706840"/>
            <a:ext cx="6219825" cy="49225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The Plan!</a:t>
            </a:r>
            <a:endParaRPr lang="en-US" sz="1700" dirty="0"/>
          </a:p>
        </p:txBody>
      </p:sp>
      <p:sp>
        <p:nvSpPr>
          <p:cNvPr id="5" name="Rectangle 4"/>
          <p:cNvSpPr/>
          <p:nvPr/>
        </p:nvSpPr>
        <p:spPr>
          <a:xfrm>
            <a:off x="5725533" y="2325539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Step 1: Collect all known examples of hairpins</a:t>
            </a:r>
          </a:p>
          <a:p>
            <a:r>
              <a:rPr lang="en-US" dirty="0" smtClean="0"/>
              <a:t>Step 2: Measure characteristics of hairpins</a:t>
            </a:r>
          </a:p>
          <a:p>
            <a:r>
              <a:rPr lang="en-US" dirty="0"/>
              <a:t>	</a:t>
            </a:r>
            <a:r>
              <a:rPr lang="en-US" dirty="0" smtClean="0"/>
              <a:t>&gt; length</a:t>
            </a:r>
          </a:p>
          <a:p>
            <a:r>
              <a:rPr lang="en-US" dirty="0"/>
              <a:t>	</a:t>
            </a:r>
            <a:r>
              <a:rPr lang="en-US" dirty="0" smtClean="0"/>
              <a:t>&gt; shape</a:t>
            </a:r>
          </a:p>
          <a:p>
            <a:r>
              <a:rPr lang="en-US" dirty="0"/>
              <a:t>	</a:t>
            </a:r>
            <a:r>
              <a:rPr lang="en-US" dirty="0" smtClean="0"/>
              <a:t>&gt; color</a:t>
            </a:r>
          </a:p>
          <a:p>
            <a:r>
              <a:rPr lang="en-US" dirty="0"/>
              <a:t>	</a:t>
            </a:r>
            <a:r>
              <a:rPr lang="en-US" dirty="0" smtClean="0"/>
              <a:t>&gt; etc</a:t>
            </a:r>
          </a:p>
          <a:p>
            <a:r>
              <a:rPr lang="en-US" dirty="0" smtClean="0"/>
              <a:t>Step 3: Build a machine that can measure this for every given 	piece of junk</a:t>
            </a:r>
          </a:p>
          <a:p>
            <a:r>
              <a:rPr lang="en-US" dirty="0" smtClean="0"/>
              <a:t>Step 4: Allow the machine to learn by example.</a:t>
            </a:r>
          </a:p>
          <a:p>
            <a:r>
              <a:rPr lang="en-US" dirty="0"/>
              <a:t>	</a:t>
            </a:r>
            <a:r>
              <a:rPr lang="en-US" dirty="0" smtClean="0"/>
              <a:t>&gt; Give the machine 1000 hairpins and 1000 junk</a:t>
            </a:r>
          </a:p>
          <a:p>
            <a:r>
              <a:rPr lang="en-US" dirty="0"/>
              <a:t>	</a:t>
            </a:r>
            <a:r>
              <a:rPr lang="en-US" dirty="0" smtClean="0"/>
              <a:t>&gt; Retrieve characteristics that define hairpins best</a:t>
            </a:r>
          </a:p>
          <a:p>
            <a:r>
              <a:rPr lang="en-US" dirty="0"/>
              <a:t>	</a:t>
            </a:r>
            <a:r>
              <a:rPr lang="en-US" dirty="0" smtClean="0"/>
              <a:t>&gt; Make rules to distinguish / classify</a:t>
            </a:r>
          </a:p>
          <a:p>
            <a:r>
              <a:rPr lang="en-US" dirty="0" smtClean="0"/>
              <a:t>Step 5: Present prototype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pic>
        <p:nvPicPr>
          <p:cNvPr id="10" name="Picture 6" descr="Amazon.com : 220 Count Mini Wavy 1.38 Inch Blonde Bobby Pins, YINGFENG  Small Gold Hair Clips with Storage Box for Updos, Metal Hair Clips for  Kids, Girls and Women, Suitable for 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681773"/>
            <a:ext cx="2960047" cy="296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42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08"/>
          <p:cNvSpPr txBox="1"/>
          <p:nvPr/>
        </p:nvSpPr>
        <p:spPr>
          <a:xfrm>
            <a:off x="2000402" y="6774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220571" y="707301"/>
            <a:ext cx="3378199" cy="5465805"/>
            <a:chOff x="5303805" y="902952"/>
            <a:chExt cx="3378199" cy="5465805"/>
          </a:xfrm>
        </p:grpSpPr>
        <p:sp>
          <p:nvSpPr>
            <p:cNvPr id="25" name="Rectangle 24"/>
            <p:cNvSpPr/>
            <p:nvPr/>
          </p:nvSpPr>
          <p:spPr>
            <a:xfrm>
              <a:off x="5419952" y="902952"/>
              <a:ext cx="1452054" cy="14361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Real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Pre-miRNA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</a:t>
              </a:r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miRBase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27333" y="902952"/>
              <a:ext cx="1452054" cy="14361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Fake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Pre-miRNA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</a:t>
              </a:r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bkground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Down Arrow 26"/>
            <p:cNvSpPr/>
            <p:nvPr/>
          </p:nvSpPr>
          <p:spPr>
            <a:xfrm>
              <a:off x="6058947" y="2349457"/>
              <a:ext cx="174064" cy="443441"/>
            </a:xfrm>
            <a:prstGeom prst="downArrow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Down Arrow 27"/>
            <p:cNvSpPr/>
            <p:nvPr/>
          </p:nvSpPr>
          <p:spPr>
            <a:xfrm>
              <a:off x="7666328" y="2354886"/>
              <a:ext cx="174064" cy="449516"/>
            </a:xfrm>
            <a:prstGeom prst="downArrow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19952" y="2803204"/>
              <a:ext cx="1452054" cy="14361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Measure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Features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027333" y="2803204"/>
              <a:ext cx="1452054" cy="14361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Measure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Features</a:t>
              </a:r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6058947" y="4265494"/>
              <a:ext cx="174064" cy="449516"/>
            </a:xfrm>
            <a:prstGeom prst="downArrow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7666328" y="4275447"/>
              <a:ext cx="174064" cy="449516"/>
            </a:xfrm>
            <a:prstGeom prst="downArrow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03805" y="4745300"/>
              <a:ext cx="3378199" cy="558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Compare Features &amp; Build Model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6905872" y="5324417"/>
              <a:ext cx="174064" cy="449516"/>
            </a:xfrm>
            <a:prstGeom prst="downArrow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03805" y="5809977"/>
              <a:ext cx="3378199" cy="558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Classify Real vs Fake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" y="70424"/>
            <a:ext cx="5931802" cy="2383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9" y="2574144"/>
            <a:ext cx="7886347" cy="401715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TextBox 21"/>
          <p:cNvSpPr txBox="1"/>
          <p:nvPr/>
        </p:nvSpPr>
        <p:spPr>
          <a:xfrm>
            <a:off x="9625825" y="381378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1:1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4928" y="24827"/>
            <a:ext cx="12065593" cy="6491303"/>
            <a:chOff x="-965142" y="-662384"/>
            <a:chExt cx="10163419" cy="5467931"/>
          </a:xfrm>
        </p:grpSpPr>
        <p:grpSp>
          <p:nvGrpSpPr>
            <p:cNvPr id="23" name="Group 22"/>
            <p:cNvGrpSpPr/>
            <p:nvPr/>
          </p:nvGrpSpPr>
          <p:grpSpPr>
            <a:xfrm>
              <a:off x="-965142" y="-662384"/>
              <a:ext cx="3123145" cy="1255137"/>
              <a:chOff x="-965142" y="-662384"/>
              <a:chExt cx="3123145" cy="1255137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965142" y="-662384"/>
                <a:ext cx="3123145" cy="125513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372231" y="358209"/>
                <a:ext cx="764953" cy="2154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smtClean="0"/>
                  <a:t>440 citations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233315" y="1979173"/>
              <a:ext cx="8720866" cy="71719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21967" y="1624405"/>
              <a:ext cx="509195" cy="10040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31083" y="3650428"/>
              <a:ext cx="506103" cy="11474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041289" y="3557195"/>
              <a:ext cx="663389" cy="344245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20122" y="2886635"/>
              <a:ext cx="295837" cy="152041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761591" y="2793402"/>
              <a:ext cx="279698" cy="1613647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33365" y="2581835"/>
              <a:ext cx="4281543" cy="710005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2799" y="-507132"/>
              <a:ext cx="6945478" cy="53126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Rectangle 1"/>
          <p:cNvSpPr/>
          <p:nvPr/>
        </p:nvSpPr>
        <p:spPr>
          <a:xfrm>
            <a:off x="137466" y="1706950"/>
            <a:ext cx="37076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040C28"/>
                </a:solidFill>
                <a:effectLst/>
                <a:latin typeface="Google Sans"/>
              </a:rPr>
              <a:t>Specificity</a:t>
            </a:r>
            <a:r>
              <a:rPr lang="en-US" b="0" i="0" dirty="0" smtClean="0">
                <a:solidFill>
                  <a:srgbClr val="040C28"/>
                </a:solidFill>
                <a:effectLst/>
                <a:latin typeface="Google Sans"/>
              </a:rPr>
              <a:t>: The proportion of observed negatives that were predicted to be negatives</a:t>
            </a:r>
          </a:p>
          <a:p>
            <a:endParaRPr lang="en-US" dirty="0">
              <a:solidFill>
                <a:srgbClr val="040C28"/>
              </a:solidFill>
              <a:latin typeface="Google Sans"/>
            </a:endParaRPr>
          </a:p>
          <a:p>
            <a:r>
              <a:rPr lang="en-US" b="1" i="0" dirty="0" smtClean="0">
                <a:solidFill>
                  <a:srgbClr val="040C28"/>
                </a:solidFill>
                <a:effectLst/>
                <a:latin typeface="Google Sans"/>
              </a:rPr>
              <a:t>Sensitivity</a:t>
            </a:r>
            <a:r>
              <a:rPr lang="en-US" b="0" i="0" dirty="0" smtClean="0">
                <a:solidFill>
                  <a:srgbClr val="040C28"/>
                </a:solidFill>
                <a:effectLst/>
                <a:latin typeface="Google Sans"/>
              </a:rPr>
              <a:t>: The proportion of all positives that were predicted to be positive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9441" y="3953226"/>
            <a:ext cx="3337504" cy="2190072"/>
            <a:chOff x="259441" y="3953226"/>
            <a:chExt cx="3337504" cy="2190072"/>
          </a:xfrm>
        </p:grpSpPr>
        <p:sp>
          <p:nvSpPr>
            <p:cNvPr id="3" name="Rectangle 2"/>
            <p:cNvSpPr/>
            <p:nvPr/>
          </p:nvSpPr>
          <p:spPr>
            <a:xfrm>
              <a:off x="259441" y="4238077"/>
              <a:ext cx="1741296" cy="1589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Unknown</a:t>
              </a:r>
            </a:p>
            <a:p>
              <a:pPr algn="ctr"/>
              <a:r>
                <a:rPr lang="en-US" dirty="0" smtClean="0"/>
                <a:t>Box</a:t>
              </a:r>
            </a:p>
            <a:p>
              <a:pPr algn="ctr"/>
              <a:r>
                <a:rPr lang="en-US" dirty="0" smtClean="0"/>
                <a:t>(1:1 mix)</a:t>
              </a:r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621857" y="3953226"/>
              <a:ext cx="969072" cy="728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Hairpin</a:t>
              </a:r>
            </a:p>
            <a:p>
              <a:pPr algn="ctr"/>
              <a:r>
                <a:rPr lang="en-US" dirty="0" smtClean="0"/>
                <a:t>Box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27873" y="5415263"/>
              <a:ext cx="969072" cy="728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Junk</a:t>
              </a:r>
            </a:p>
            <a:p>
              <a:pPr algn="ctr"/>
              <a:r>
                <a:rPr lang="en-US" dirty="0" smtClean="0"/>
                <a:t>Box</a:t>
              </a:r>
              <a:endParaRPr lang="en-US" dirty="0"/>
            </a:p>
          </p:txBody>
        </p:sp>
        <p:cxnSp>
          <p:nvCxnSpPr>
            <p:cNvPr id="6" name="Straight Arrow Connector 5"/>
            <p:cNvCxnSpPr>
              <a:stCxn id="3" idx="3"/>
              <a:endCxn id="4" idx="1"/>
            </p:cNvCxnSpPr>
            <p:nvPr/>
          </p:nvCxnSpPr>
          <p:spPr>
            <a:xfrm flipV="1">
              <a:off x="2000737" y="4317244"/>
              <a:ext cx="621120" cy="715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3" idx="3"/>
              <a:endCxn id="19" idx="1"/>
            </p:cNvCxnSpPr>
            <p:nvPr/>
          </p:nvCxnSpPr>
          <p:spPr>
            <a:xfrm>
              <a:off x="2000737" y="5033029"/>
              <a:ext cx="627136" cy="746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18" name="Picture 2" descr="Robot helps students with learning disabiliti | EurekAlert!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747" y="4396854"/>
              <a:ext cx="955177" cy="111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517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733652" y="2116188"/>
            <a:ext cx="3337504" cy="2190072"/>
            <a:chOff x="214184" y="4546350"/>
            <a:chExt cx="3337504" cy="2190072"/>
          </a:xfrm>
        </p:grpSpPr>
        <p:sp>
          <p:nvSpPr>
            <p:cNvPr id="2" name="Rectangle 1"/>
            <p:cNvSpPr/>
            <p:nvPr/>
          </p:nvSpPr>
          <p:spPr>
            <a:xfrm>
              <a:off x="214184" y="4831201"/>
              <a:ext cx="1741296" cy="1589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Unknown</a:t>
              </a:r>
            </a:p>
            <a:p>
              <a:pPr algn="ctr"/>
              <a:r>
                <a:rPr lang="en-US" dirty="0" smtClean="0"/>
                <a:t>Box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576600" y="4546350"/>
              <a:ext cx="969072" cy="728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Hairpin</a:t>
              </a:r>
            </a:p>
            <a:p>
              <a:pPr algn="ctr"/>
              <a:r>
                <a:rPr lang="en-US" dirty="0" smtClean="0"/>
                <a:t>Box</a:t>
              </a:r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582616" y="6008387"/>
              <a:ext cx="969072" cy="728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Junk</a:t>
              </a:r>
            </a:p>
            <a:p>
              <a:pPr algn="ctr"/>
              <a:r>
                <a:rPr lang="en-US" dirty="0" smtClean="0"/>
                <a:t>Box</a:t>
              </a:r>
              <a:endParaRPr lang="en-US" dirty="0"/>
            </a:p>
          </p:txBody>
        </p:sp>
        <p:cxnSp>
          <p:nvCxnSpPr>
            <p:cNvPr id="5" name="Straight Arrow Connector 4"/>
            <p:cNvCxnSpPr>
              <a:stCxn id="2" idx="3"/>
              <a:endCxn id="3" idx="1"/>
            </p:cNvCxnSpPr>
            <p:nvPr/>
          </p:nvCxnSpPr>
          <p:spPr>
            <a:xfrm flipV="1">
              <a:off x="1955480" y="4910368"/>
              <a:ext cx="621120" cy="715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2" idx="3"/>
              <a:endCxn id="4" idx="1"/>
            </p:cNvCxnSpPr>
            <p:nvPr/>
          </p:nvCxnSpPr>
          <p:spPr>
            <a:xfrm>
              <a:off x="1955480" y="5626153"/>
              <a:ext cx="627136" cy="746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Robot helps students with learning disabiliti | EurekAler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490" y="4989978"/>
              <a:ext cx="955177" cy="111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12859" y="0"/>
            <a:ext cx="45063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3000 hairpins of ~100bp each</a:t>
            </a:r>
          </a:p>
          <a:p>
            <a:r>
              <a:rPr lang="en-US" sz="2800" dirty="0" smtClean="0"/>
              <a:t>3 billion nucleotides</a:t>
            </a:r>
          </a:p>
          <a:p>
            <a:r>
              <a:rPr lang="en-US" sz="2800" dirty="0" smtClean="0"/>
              <a:t>--------</a:t>
            </a:r>
          </a:p>
          <a:p>
            <a:r>
              <a:rPr lang="en-US" sz="2800" dirty="0" smtClean="0"/>
              <a:t>1 in 10,000 chance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6178379" y="502509"/>
            <a:ext cx="4637903" cy="2594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Unknown box 1</a:t>
            </a:r>
          </a:p>
          <a:p>
            <a:pPr algn="ctr"/>
            <a:r>
              <a:rPr lang="en-US" dirty="0" smtClean="0"/>
              <a:t>(1:100 mix)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1,000 hairpins</a:t>
            </a:r>
          </a:p>
          <a:p>
            <a:pPr algn="ctr"/>
            <a:r>
              <a:rPr lang="en-US" dirty="0" smtClean="0"/>
              <a:t>vs</a:t>
            </a:r>
            <a:endParaRPr lang="en-US" dirty="0"/>
          </a:p>
          <a:p>
            <a:pPr algn="ctr"/>
            <a:r>
              <a:rPr lang="en-US" dirty="0" smtClean="0"/>
              <a:t>10,000 nucleotides around each hairpin</a:t>
            </a:r>
          </a:p>
          <a:p>
            <a:pPr algn="ctr"/>
            <a:r>
              <a:rPr lang="en-US" dirty="0" smtClean="0"/>
              <a:t>(~ 100 fakes)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78378" y="3533741"/>
            <a:ext cx="4637903" cy="25949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Unknown box 2</a:t>
            </a:r>
          </a:p>
          <a:p>
            <a:pPr algn="ctr"/>
            <a:r>
              <a:rPr lang="en-US" dirty="0" smtClean="0"/>
              <a:t>(FP mix)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no hairpins</a:t>
            </a:r>
          </a:p>
          <a:p>
            <a:pPr algn="ctr"/>
            <a:r>
              <a:rPr lang="en-US" dirty="0" smtClean="0"/>
              <a:t>vs</a:t>
            </a:r>
            <a:endParaRPr lang="en-US" dirty="0"/>
          </a:p>
          <a:p>
            <a:pPr algn="ctr"/>
            <a:r>
              <a:rPr lang="en-US" dirty="0" smtClean="0"/>
              <a:t>An infinite stream of fakes</a:t>
            </a:r>
          </a:p>
          <a:p>
            <a:pPr algn="ctr"/>
            <a:r>
              <a:rPr lang="en-US" dirty="0" smtClean="0"/>
              <a:t>(pick until you falsely call a something a hairpin)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9669" y="4676245"/>
            <a:ext cx="5458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Precision: If I called it a hairpin, it sure is a hairpin…</a:t>
            </a:r>
          </a:p>
          <a:p>
            <a:r>
              <a:rPr lang="en-US" dirty="0" smtClean="0"/>
              <a:t>Sensitivity (recall): If it is a hairpin, I will sure call it one…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16" b="61678"/>
          <a:stretch/>
        </p:blipFill>
        <p:spPr>
          <a:xfrm>
            <a:off x="285025" y="5691534"/>
            <a:ext cx="1981015" cy="8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4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4928" y="24827"/>
            <a:ext cx="3707669" cy="1490047"/>
            <a:chOff x="-965142" y="-662384"/>
            <a:chExt cx="3123145" cy="125513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65142" y="-662384"/>
              <a:ext cx="3123145" cy="1255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372231" y="358209"/>
              <a:ext cx="764953" cy="21544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/>
                <a:t>440 citations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6733" y="1865336"/>
            <a:ext cx="11812845" cy="4782599"/>
            <a:chOff x="1277129" y="2498796"/>
            <a:chExt cx="10633637" cy="403380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7129" y="2498796"/>
              <a:ext cx="10633637" cy="4033809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1447687" y="2739609"/>
              <a:ext cx="10425146" cy="3303440"/>
              <a:chOff x="1447687" y="2739609"/>
              <a:chExt cx="10425146" cy="330344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447687" y="3160775"/>
                <a:ext cx="10353053" cy="8514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744327" y="2739609"/>
                <a:ext cx="604495" cy="11919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350153">
                <a:off x="2115763" y="4258150"/>
                <a:ext cx="1251561" cy="51509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107059" y="5144820"/>
                <a:ext cx="600825" cy="13622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968357" y="5034137"/>
                <a:ext cx="787548" cy="40867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993501" y="4238076"/>
                <a:ext cx="351206" cy="180497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636311" y="4127394"/>
                <a:ext cx="332046" cy="191565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789961" y="3876230"/>
                <a:ext cx="5082872" cy="84288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3787431" y="33640"/>
            <a:ext cx="4157734" cy="1019191"/>
            <a:chOff x="3834510" y="16476"/>
            <a:chExt cx="2286203" cy="437841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/>
            <a:srcRect t="-183" b="86036"/>
            <a:stretch/>
          </p:blipFill>
          <p:spPr>
            <a:xfrm>
              <a:off x="3836896" y="16476"/>
              <a:ext cx="2283817" cy="247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/>
            <a:srcRect t="43126" b="45481"/>
            <a:stretch/>
          </p:blipFill>
          <p:spPr>
            <a:xfrm>
              <a:off x="3834510" y="255298"/>
              <a:ext cx="2283817" cy="1990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Rectangle 49"/>
          <p:cNvSpPr/>
          <p:nvPr/>
        </p:nvSpPr>
        <p:spPr>
          <a:xfrm>
            <a:off x="7241059" y="351669"/>
            <a:ext cx="518984" cy="451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1:1</a:t>
            </a:r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8830447" y="161553"/>
            <a:ext cx="2378885" cy="6316100"/>
            <a:chOff x="8830447" y="161553"/>
            <a:chExt cx="2378885" cy="6316100"/>
          </a:xfrm>
        </p:grpSpPr>
        <p:grpSp>
          <p:nvGrpSpPr>
            <p:cNvPr id="41" name="Group 40"/>
            <p:cNvGrpSpPr/>
            <p:nvPr/>
          </p:nvGrpSpPr>
          <p:grpSpPr>
            <a:xfrm>
              <a:off x="8830447" y="161553"/>
              <a:ext cx="2378885" cy="1561026"/>
              <a:chOff x="214183" y="4546350"/>
              <a:chExt cx="3337505" cy="2190072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14183" y="4831201"/>
                <a:ext cx="1741296" cy="15899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Unknown</a:t>
                </a:r>
              </a:p>
              <a:p>
                <a:pPr algn="ctr"/>
                <a:r>
                  <a:rPr lang="en-US" dirty="0" smtClean="0"/>
                  <a:t>Box 1</a:t>
                </a:r>
              </a:p>
              <a:p>
                <a:pPr algn="ctr"/>
                <a:r>
                  <a:rPr lang="en-US" dirty="0" smtClean="0"/>
                  <a:t>(1:100)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576600" y="4546350"/>
                <a:ext cx="969072" cy="7280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Hairpin</a:t>
                </a:r>
              </a:p>
              <a:p>
                <a:pPr algn="ctr"/>
                <a:r>
                  <a:rPr lang="en-US" sz="1200" dirty="0" smtClean="0"/>
                  <a:t>Box</a:t>
                </a:r>
                <a:endParaRPr lang="en-US" sz="12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582616" y="6008387"/>
                <a:ext cx="969072" cy="7280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Junk</a:t>
                </a:r>
              </a:p>
              <a:p>
                <a:pPr algn="ctr"/>
                <a:r>
                  <a:rPr lang="en-US" sz="1200" dirty="0" smtClean="0"/>
                  <a:t>Box</a:t>
                </a:r>
                <a:endParaRPr lang="en-US" sz="1200" dirty="0"/>
              </a:p>
            </p:txBody>
          </p:sp>
          <p:cxnSp>
            <p:nvCxnSpPr>
              <p:cNvPr id="45" name="Straight Arrow Connector 44"/>
              <p:cNvCxnSpPr>
                <a:stCxn id="42" idx="3"/>
                <a:endCxn id="43" idx="1"/>
              </p:cNvCxnSpPr>
              <p:nvPr/>
            </p:nvCxnSpPr>
            <p:spPr>
              <a:xfrm flipV="1">
                <a:off x="1955480" y="4910368"/>
                <a:ext cx="621120" cy="7157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2" idx="3"/>
                <a:endCxn id="44" idx="1"/>
              </p:cNvCxnSpPr>
              <p:nvPr/>
            </p:nvCxnSpPr>
            <p:spPr>
              <a:xfrm>
                <a:off x="1955480" y="5626153"/>
                <a:ext cx="627136" cy="7462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Picture 2" descr="Robot helps students with learning disabiliti | EurekAlert!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9490" y="4989978"/>
                <a:ext cx="955177" cy="111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" name="Group 52"/>
            <p:cNvGrpSpPr/>
            <p:nvPr/>
          </p:nvGrpSpPr>
          <p:grpSpPr>
            <a:xfrm>
              <a:off x="9306576" y="5511112"/>
              <a:ext cx="1207739" cy="966541"/>
              <a:chOff x="816534" y="5472450"/>
              <a:chExt cx="1694423" cy="135602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816534" y="5472450"/>
                <a:ext cx="1138944" cy="9486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Unknown</a:t>
                </a:r>
              </a:p>
              <a:p>
                <a:pPr algn="ctr"/>
                <a:r>
                  <a:rPr lang="en-US" sz="1200" dirty="0" smtClean="0"/>
                  <a:t>Box 2</a:t>
                </a:r>
              </a:p>
            </p:txBody>
          </p:sp>
          <p:pic>
            <p:nvPicPr>
              <p:cNvPr id="59" name="Picture 2" descr="Robot helps students with learning disabiliti | EurekAlert!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5780" y="5712243"/>
                <a:ext cx="955177" cy="111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426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459" y="1"/>
            <a:ext cx="403508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/>
          <p:nvPr/>
        </p:nvSpPr>
        <p:spPr>
          <a:xfrm>
            <a:off x="3863667" y="-141700"/>
            <a:ext cx="1326400" cy="2846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" name="Google Shape;294;p26"/>
          <p:cNvSpPr txBox="1"/>
          <p:nvPr/>
        </p:nvSpPr>
        <p:spPr>
          <a:xfrm>
            <a:off x="1879600" y="477934"/>
            <a:ext cx="1984067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/>
              <a:t>simple</a:t>
            </a:r>
            <a:endParaRPr sz="2400" dirty="0"/>
          </a:p>
          <a:p>
            <a:r>
              <a:rPr lang="en-GB" sz="2400" dirty="0"/>
              <a:t>building</a:t>
            </a:r>
            <a:endParaRPr sz="2400" dirty="0"/>
          </a:p>
          <a:p>
            <a:r>
              <a:rPr lang="en-GB" sz="2400" dirty="0"/>
              <a:t>blocks</a:t>
            </a:r>
            <a:endParaRPr sz="2400" dirty="0"/>
          </a:p>
          <a:p>
            <a:endParaRPr sz="2400" dirty="0"/>
          </a:p>
          <a:p>
            <a:r>
              <a:rPr lang="en-GB" sz="2400" dirty="0"/>
              <a:t>neurons</a:t>
            </a:r>
            <a:endParaRPr sz="2400" dirty="0"/>
          </a:p>
        </p:txBody>
      </p:sp>
      <p:sp>
        <p:nvSpPr>
          <p:cNvPr id="295" name="Google Shape;295;p26"/>
          <p:cNvSpPr txBox="1"/>
          <p:nvPr/>
        </p:nvSpPr>
        <p:spPr>
          <a:xfrm>
            <a:off x="8210300" y="3364601"/>
            <a:ext cx="3574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increasingly</a:t>
            </a:r>
            <a:endParaRPr sz="2400"/>
          </a:p>
          <a:p>
            <a:r>
              <a:rPr lang="en-GB" sz="2400"/>
              <a:t>complicated</a:t>
            </a:r>
            <a:endParaRPr sz="2400"/>
          </a:p>
          <a:p>
            <a:r>
              <a:rPr lang="en-GB" sz="2400"/>
              <a:t>architectures</a:t>
            </a:r>
            <a:endParaRPr sz="2400"/>
          </a:p>
        </p:txBody>
      </p:sp>
      <p:sp>
        <p:nvSpPr>
          <p:cNvPr id="296" name="Google Shape;29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fld id="{00000000-1234-1234-1234-123412341234}" type="slidenum">
              <a:rPr lang="en-GB"/>
              <a:pPr/>
              <a:t>15</a:t>
            </a:fld>
            <a:endParaRPr/>
          </a:p>
        </p:txBody>
      </p:sp>
      <p:sp>
        <p:nvSpPr>
          <p:cNvPr id="2" name="Oval 1"/>
          <p:cNvSpPr/>
          <p:nvPr/>
        </p:nvSpPr>
        <p:spPr>
          <a:xfrm>
            <a:off x="6128951" y="1070918"/>
            <a:ext cx="938884" cy="700216"/>
          </a:xfrm>
          <a:prstGeom prst="ellipse">
            <a:avLst/>
          </a:prstGeom>
          <a:noFill/>
          <a:ln w="9525" cap="flat" cmpd="sng" algn="ctr">
            <a:solidFill>
              <a:srgbClr val="000000">
                <a:alpha val="1176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81700" y="3364600"/>
            <a:ext cx="1595315" cy="1026167"/>
          </a:xfrm>
          <a:prstGeom prst="ellipse">
            <a:avLst/>
          </a:prstGeom>
          <a:noFill/>
          <a:ln w="9525" cap="flat" cmpd="sng" algn="ctr">
            <a:solidFill>
              <a:srgbClr val="000000">
                <a:alpha val="1176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84"/>
            <a:ext cx="11873318" cy="57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41" y="197973"/>
            <a:ext cx="9312123" cy="630557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57488" y="91209"/>
            <a:ext cx="1307093" cy="1614870"/>
            <a:chOff x="103760" y="93214"/>
            <a:chExt cx="1307093" cy="16148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60" y="93214"/>
              <a:ext cx="1307093" cy="130709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/>
            <p:cNvSpPr txBox="1"/>
            <p:nvPr/>
          </p:nvSpPr>
          <p:spPr>
            <a:xfrm>
              <a:off x="141271" y="1400307"/>
              <a:ext cx="1232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G. Georgakilas</a:t>
              </a:r>
              <a:endParaRPr lang="en-US" sz="1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8314" y="3350759"/>
            <a:ext cx="1125436" cy="1571608"/>
            <a:chOff x="2483754" y="1391019"/>
            <a:chExt cx="1125436" cy="15716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3971" y="1391019"/>
              <a:ext cx="985002" cy="129718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483754" y="2654850"/>
              <a:ext cx="1125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E. </a:t>
              </a:r>
              <a:r>
                <a:rPr lang="en-US" sz="1400" dirty="0" err="1" smtClean="0"/>
                <a:t>Chalupova</a:t>
              </a:r>
              <a:endParaRPr lang="en-US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7488" y="1715604"/>
            <a:ext cx="1307092" cy="1597140"/>
            <a:chOff x="2955644" y="3298491"/>
            <a:chExt cx="1307092" cy="1597140"/>
          </a:xfrm>
        </p:grpSpPr>
        <p:pic>
          <p:nvPicPr>
            <p:cNvPr id="10" name="Picture 2" descr="Loop | Andrea Grioni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644" y="3298491"/>
              <a:ext cx="1307092" cy="1307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197346" y="4587854"/>
              <a:ext cx="8236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A. Grioni</a:t>
              </a:r>
              <a:endParaRPr lang="en-US" sz="1400" dirty="0"/>
            </a:p>
          </p:txBody>
        </p:sp>
      </p:grpSp>
      <p:pic>
        <p:nvPicPr>
          <p:cNvPr id="10242" name="Picture 2" descr="https://cdn.discordapp.com/attachments/1042456879990833255/1113774501533065286/panalexiou_robot_kawaii_character_in_the_shape_of_a_mustard_bot_e2605fa7-a5cd-4a36-8b39-296cde7dd85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82" b="91016" l="9961" r="89844">
                        <a14:foregroundMark x1="29199" y1="35449" x2="30273" y2="34082"/>
                        <a14:foregroundMark x1="29492" y1="37598" x2="28906" y2="83203"/>
                        <a14:foregroundMark x1="28320" y1="44238" x2="21289" y2="47266"/>
                        <a14:foregroundMark x1="27148" y1="43945" x2="22363" y2="45020"/>
                        <a14:foregroundMark x1="21289" y1="46777" x2="21875" y2="51367"/>
                        <a14:foregroundMark x1="21875" y1="51367" x2="28320" y2="54199"/>
                        <a14:foregroundMark x1="29492" y1="84570" x2="41309" y2="91016"/>
                        <a14:foregroundMark x1="31250" y1="87402" x2="36523" y2="89746"/>
                        <a14:foregroundMark x1="38574" y1="89746" x2="61914" y2="89941"/>
                        <a14:foregroundMark x1="63184" y1="89746" x2="70703" y2="84863"/>
                        <a14:foregroundMark x1="70703" y1="83789" x2="70898" y2="34863"/>
                        <a14:foregroundMark x1="72656" y1="43359" x2="77246" y2="44824"/>
                        <a14:foregroundMark x1="77246" y1="45898" x2="78613" y2="49316"/>
                        <a14:foregroundMark x1="77441" y1="51074" x2="74121" y2="53613"/>
                        <a14:foregroundMark x1="70410" y1="35156" x2="64941" y2="28613"/>
                        <a14:foregroundMark x1="36328" y1="14355" x2="48535" y2="9082"/>
                        <a14:foregroundMark x1="48730" y1="10645" x2="58984" y2="10938"/>
                        <a14:foregroundMark x1="53027" y1="11230" x2="54395" y2="9082"/>
                        <a14:foregroundMark x1="55078" y1="10059" x2="59375" y2="10449"/>
                        <a14:foregroundMark x1="59570" y1="10449" x2="63477" y2="13281"/>
                        <a14:foregroundMark x1="28418" y1="40039" x2="28906" y2="35352"/>
                        <a14:foregroundMark x1="30664" y1="33203" x2="36328" y2="27441"/>
                        <a14:foregroundMark x1="36621" y1="26855" x2="36816" y2="20703"/>
                        <a14:foregroundMark x1="35156" y1="26563" x2="36816" y2="18164"/>
                        <a14:foregroundMark x1="36035" y1="19727" x2="36621" y2="13184"/>
                        <a14:foregroundMark x1="37793" y1="11914" x2="43750" y2="9766"/>
                        <a14:foregroundMark x1="38477" y1="11230" x2="40234" y2="9570"/>
                        <a14:foregroundMark x1="36621" y1="12598" x2="39355" y2="9766"/>
                        <a14:foregroundMark x1="43066" y1="9766" x2="54980" y2="10059"/>
                        <a14:foregroundMark x1="54980" y1="9863" x2="55273" y2="9766"/>
                        <a14:foregroundMark x1="41895" y1="9766" x2="53613" y2="9082"/>
                        <a14:foregroundMark x1="64063" y1="28223" x2="64648" y2="25195"/>
                        <a14:foregroundMark x1="64160" y1="24316" x2="63574" y2="21484"/>
                        <a14:foregroundMark x1="63477" y1="19824" x2="63477" y2="16309"/>
                        <a14:foregroundMark x1="63477" y1="16016" x2="63477" y2="13574"/>
                        <a14:backgroundMark x1="26953" y1="4492" x2="13770" y2="42871"/>
                        <a14:backgroundMark x1="12988" y1="52441" x2="24023" y2="89160"/>
                        <a14:backgroundMark x1="24023" y1="91895" x2="67285" y2="96191"/>
                        <a14:backgroundMark x1="71191" y1="95117" x2="79688" y2="72266"/>
                        <a14:backgroundMark x1="73535" y1="79199" x2="74609" y2="61328"/>
                        <a14:backgroundMark x1="81934" y1="58398" x2="83105" y2="14648"/>
                        <a14:backgroundMark x1="76270" y1="31152" x2="61914" y2="4688"/>
                        <a14:backgroundMark x1="57227" y1="6934" x2="35449" y2="8398"/>
                        <a14:backgroundMark x1="32227" y1="13281" x2="25000" y2="3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57" y="4768478"/>
            <a:ext cx="2043016" cy="204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05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7" y="88900"/>
            <a:ext cx="11840243" cy="65087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791575" y="0"/>
            <a:ext cx="2095500" cy="21050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64111" y="188244"/>
            <a:ext cx="1661840" cy="1340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Unknown</a:t>
            </a:r>
          </a:p>
          <a:p>
            <a:pPr algn="ctr"/>
            <a:r>
              <a:rPr lang="en-US" sz="2400" dirty="0" smtClean="0"/>
              <a:t>Box 2</a:t>
            </a:r>
          </a:p>
        </p:txBody>
      </p:sp>
      <p:pic>
        <p:nvPicPr>
          <p:cNvPr id="15" name="Picture 2" descr="https://cdn.discordapp.com/attachments/1042456879990833255/1113774501533065286/panalexiou_robot_kawaii_character_in_the_shape_of_a_mustard_bot_e2605fa7-a5cd-4a36-8b39-296cde7dd8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82" b="91016" l="9961" r="89844">
                        <a14:foregroundMark x1="29199" y1="35449" x2="30273" y2="34082"/>
                        <a14:foregroundMark x1="29492" y1="37598" x2="28906" y2="83203"/>
                        <a14:foregroundMark x1="28320" y1="44238" x2="21289" y2="47266"/>
                        <a14:foregroundMark x1="27148" y1="43945" x2="22363" y2="45020"/>
                        <a14:foregroundMark x1="21289" y1="46777" x2="21875" y2="51367"/>
                        <a14:foregroundMark x1="21875" y1="51367" x2="28320" y2="54199"/>
                        <a14:foregroundMark x1="29492" y1="84570" x2="41309" y2="91016"/>
                        <a14:foregroundMark x1="31250" y1="87402" x2="36523" y2="89746"/>
                        <a14:foregroundMark x1="38574" y1="89746" x2="61914" y2="89941"/>
                        <a14:foregroundMark x1="63184" y1="89746" x2="70703" y2="84863"/>
                        <a14:foregroundMark x1="70703" y1="83789" x2="70898" y2="34863"/>
                        <a14:foregroundMark x1="72656" y1="43359" x2="77246" y2="44824"/>
                        <a14:foregroundMark x1="77246" y1="45898" x2="78613" y2="49316"/>
                        <a14:foregroundMark x1="77441" y1="51074" x2="74121" y2="53613"/>
                        <a14:foregroundMark x1="70410" y1="35156" x2="64941" y2="28613"/>
                        <a14:foregroundMark x1="36328" y1="14355" x2="48535" y2="9082"/>
                        <a14:foregroundMark x1="48730" y1="10645" x2="58984" y2="10938"/>
                        <a14:foregroundMark x1="53027" y1="11230" x2="54395" y2="9082"/>
                        <a14:foregroundMark x1="55078" y1="10059" x2="59375" y2="10449"/>
                        <a14:foregroundMark x1="59570" y1="10449" x2="63477" y2="13281"/>
                        <a14:foregroundMark x1="28418" y1="40039" x2="28906" y2="35352"/>
                        <a14:foregroundMark x1="30664" y1="33203" x2="36328" y2="27441"/>
                        <a14:foregroundMark x1="36621" y1="26855" x2="36816" y2="20703"/>
                        <a14:foregroundMark x1="35156" y1="26563" x2="36816" y2="18164"/>
                        <a14:foregroundMark x1="36035" y1="19727" x2="36621" y2="13184"/>
                        <a14:foregroundMark x1="37793" y1="11914" x2="43750" y2="9766"/>
                        <a14:foregroundMark x1="38477" y1="11230" x2="40234" y2="9570"/>
                        <a14:foregroundMark x1="36621" y1="12598" x2="39355" y2="9766"/>
                        <a14:foregroundMark x1="43066" y1="9766" x2="54980" y2="10059"/>
                        <a14:foregroundMark x1="54980" y1="9863" x2="55273" y2="9766"/>
                        <a14:foregroundMark x1="41895" y1="9766" x2="53613" y2="9082"/>
                        <a14:foregroundMark x1="64063" y1="28223" x2="64648" y2="25195"/>
                        <a14:foregroundMark x1="64160" y1="24316" x2="63574" y2="21484"/>
                        <a14:foregroundMark x1="63477" y1="19824" x2="63477" y2="16309"/>
                        <a14:foregroundMark x1="63477" y1="16016" x2="63477" y2="13574"/>
                        <a14:backgroundMark x1="26953" y1="4492" x2="13770" y2="42871"/>
                        <a14:backgroundMark x1="12988" y1="52441" x2="24023" y2="89160"/>
                        <a14:backgroundMark x1="24023" y1="91895" x2="67285" y2="96191"/>
                        <a14:backgroundMark x1="71191" y1="95117" x2="79688" y2="72266"/>
                        <a14:backgroundMark x1="73535" y1="79199" x2="74609" y2="61328"/>
                        <a14:backgroundMark x1="81934" y1="58398" x2="83105" y2="14648"/>
                        <a14:backgroundMark x1="76270" y1="31152" x2="61914" y2="4688"/>
                        <a14:backgroundMark x1="57227" y1="6934" x2="35449" y2="8398"/>
                        <a14:backgroundMark x1="32227" y1="13281" x2="25000" y2="3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368" y="721611"/>
            <a:ext cx="1615166" cy="161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6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2682" y="85259"/>
            <a:ext cx="5045068" cy="1673516"/>
            <a:chOff x="69511" y="63944"/>
            <a:chExt cx="3783801" cy="1255137"/>
          </a:xfrm>
        </p:grpSpPr>
        <p:sp>
          <p:nvSpPr>
            <p:cNvPr id="6" name="TextBox 5"/>
            <p:cNvSpPr txBox="1"/>
            <p:nvPr/>
          </p:nvSpPr>
          <p:spPr>
            <a:xfrm>
              <a:off x="3178608" y="96818"/>
              <a:ext cx="674704" cy="19240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67" dirty="0"/>
                <a:t>440 citations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11" y="63944"/>
              <a:ext cx="3123145" cy="1255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2" y="1802607"/>
            <a:ext cx="5271799" cy="1729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1" y="3617191"/>
            <a:ext cx="5783384" cy="96180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256746" y="4341310"/>
            <a:ext cx="67999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dirty="0"/>
              <a:t>1:1 Ratio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343" y="85260"/>
            <a:ext cx="5638691" cy="6579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455" y="4664540"/>
            <a:ext cx="2524611" cy="1931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92682" y="5479848"/>
            <a:ext cx="3174031" cy="85813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4054868" y="3617192"/>
            <a:ext cx="1625600" cy="533569"/>
          </a:xfrm>
          <a:prstGeom prst="ellipse">
            <a:avLst/>
          </a:prstGeom>
          <a:noFill/>
          <a:ln w="3175">
            <a:solidFill>
              <a:srgbClr val="92D050"/>
            </a:solidFill>
            <a:prstDash val="sysDot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036" y="4748123"/>
            <a:ext cx="2741322" cy="184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252" y="468000"/>
            <a:ext cx="1307093" cy="1307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1522"/>
          <a:stretch/>
        </p:blipFill>
        <p:spPr>
          <a:xfrm>
            <a:off x="3204449" y="1433357"/>
            <a:ext cx="2580122" cy="1019872"/>
          </a:xfrm>
          <a:prstGeom prst="rect">
            <a:avLst/>
          </a:prstGeom>
        </p:spPr>
      </p:pic>
      <p:pic>
        <p:nvPicPr>
          <p:cNvPr id="38" name="Picture 6" descr="Grantová agentura ČR | SEFI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4" y="-389846"/>
            <a:ext cx="2394508" cy="23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iscover Horizon Europe's Marie Curie Postdoctoral Fellowships | EURAXE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36" y="1223210"/>
            <a:ext cx="1265496" cy="12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Funding – Stem Cell Laborator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0"/>
          <a:stretch/>
        </p:blipFill>
        <p:spPr bwMode="auto">
          <a:xfrm>
            <a:off x="2928979" y="472951"/>
            <a:ext cx="2687138" cy="76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194760" y="2854605"/>
            <a:ext cx="6615193" cy="3477577"/>
            <a:chOff x="186811" y="3325736"/>
            <a:chExt cx="6615193" cy="3477577"/>
          </a:xfrm>
        </p:grpSpPr>
        <p:pic>
          <p:nvPicPr>
            <p:cNvPr id="1026" name="Picture 2" descr="Ceitec MU atriu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811" y="3325736"/>
              <a:ext cx="6491823" cy="3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967317" y="6433981"/>
              <a:ext cx="283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CEITEC – Masaryk University</a:t>
              </a:r>
              <a:endParaRPr lang="en-US" dirty="0"/>
            </a:p>
          </p:txBody>
        </p:sp>
      </p:grpSp>
      <p:pic>
        <p:nvPicPr>
          <p:cNvPr id="42" name="Picture 2" descr="Loop | Andrea Grion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66" y="467999"/>
            <a:ext cx="1307092" cy="13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8279" y="472951"/>
            <a:ext cx="985002" cy="1297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36546" y="1701815"/>
            <a:ext cx="864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Andrea</a:t>
            </a:r>
          </a:p>
          <a:p>
            <a:pPr algn="ctr"/>
            <a:r>
              <a:rPr lang="en-US" dirty="0" smtClean="0"/>
              <a:t>Grioni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40560" y="1701815"/>
            <a:ext cx="1270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George</a:t>
            </a:r>
          </a:p>
          <a:p>
            <a:pPr algn="ctr"/>
            <a:r>
              <a:rPr lang="en-US" dirty="0" smtClean="0"/>
              <a:t>Georgakilas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0416136" y="1687967"/>
            <a:ext cx="1169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Eliska</a:t>
            </a:r>
          </a:p>
          <a:p>
            <a:pPr algn="ctr"/>
            <a:r>
              <a:rPr lang="en-US" dirty="0" err="1" smtClean="0"/>
              <a:t>Chalupova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4653" y="4180115"/>
            <a:ext cx="4829789" cy="25978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05752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Picture 1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6" y="250447"/>
            <a:ext cx="12039284" cy="6525003"/>
          </a:xfrm>
          <a:prstGeom prst="rect">
            <a:avLst/>
          </a:prstGeom>
        </p:spPr>
      </p:pic>
      <p:pic>
        <p:nvPicPr>
          <p:cNvPr id="13" name="Picture 12" descr="https://cdn.discordapp.com/attachments/1042456879990833255/1113774501533065286/panalexiou_robot_kawaii_character_in_the_shape_of_a_mustard_bot_e2605fa7-a5cd-4a36-8b39-296cde7dd8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82" b="91016" l="9961" r="89844">
                        <a14:foregroundMark x1="29199" y1="35449" x2="30273" y2="34082"/>
                        <a14:foregroundMark x1="29492" y1="37598" x2="28906" y2="83203"/>
                        <a14:foregroundMark x1="28320" y1="44238" x2="21289" y2="47266"/>
                        <a14:foregroundMark x1="27148" y1="43945" x2="22363" y2="45020"/>
                        <a14:foregroundMark x1="21289" y1="46777" x2="21875" y2="51367"/>
                        <a14:foregroundMark x1="21875" y1="51367" x2="28320" y2="54199"/>
                        <a14:foregroundMark x1="29492" y1="84570" x2="41309" y2="91016"/>
                        <a14:foregroundMark x1="31250" y1="87402" x2="36523" y2="89746"/>
                        <a14:foregroundMark x1="38574" y1="89746" x2="61914" y2="89941"/>
                        <a14:foregroundMark x1="63184" y1="89746" x2="70703" y2="84863"/>
                        <a14:foregroundMark x1="70703" y1="83789" x2="70898" y2="34863"/>
                        <a14:foregroundMark x1="72656" y1="43359" x2="77246" y2="44824"/>
                        <a14:foregroundMark x1="77246" y1="45898" x2="78613" y2="49316"/>
                        <a14:foregroundMark x1="77441" y1="51074" x2="74121" y2="53613"/>
                        <a14:foregroundMark x1="70410" y1="35156" x2="64941" y2="28613"/>
                        <a14:foregroundMark x1="36328" y1="14355" x2="48535" y2="9082"/>
                        <a14:foregroundMark x1="48730" y1="10645" x2="58984" y2="10938"/>
                        <a14:foregroundMark x1="53027" y1="11230" x2="54395" y2="9082"/>
                        <a14:foregroundMark x1="55078" y1="10059" x2="59375" y2="10449"/>
                        <a14:foregroundMark x1="59570" y1="10449" x2="63477" y2="13281"/>
                        <a14:foregroundMark x1="28418" y1="40039" x2="28906" y2="35352"/>
                        <a14:foregroundMark x1="30664" y1="33203" x2="36328" y2="27441"/>
                        <a14:foregroundMark x1="36621" y1="26855" x2="36816" y2="20703"/>
                        <a14:foregroundMark x1="35156" y1="26563" x2="36816" y2="18164"/>
                        <a14:foregroundMark x1="36035" y1="19727" x2="36621" y2="13184"/>
                        <a14:foregroundMark x1="37793" y1="11914" x2="43750" y2="9766"/>
                        <a14:foregroundMark x1="38477" y1="11230" x2="40234" y2="9570"/>
                        <a14:foregroundMark x1="36621" y1="12598" x2="39355" y2="9766"/>
                        <a14:foregroundMark x1="43066" y1="9766" x2="54980" y2="10059"/>
                        <a14:foregroundMark x1="54980" y1="9863" x2="55273" y2="9766"/>
                        <a14:foregroundMark x1="41895" y1="9766" x2="53613" y2="9082"/>
                        <a14:foregroundMark x1="64063" y1="28223" x2="64648" y2="25195"/>
                        <a14:foregroundMark x1="64160" y1="24316" x2="63574" y2="21484"/>
                        <a14:foregroundMark x1="63477" y1="19824" x2="63477" y2="16309"/>
                        <a14:foregroundMark x1="63477" y1="16016" x2="63477" y2="13574"/>
                        <a14:backgroundMark x1="26953" y1="4492" x2="13770" y2="42871"/>
                        <a14:backgroundMark x1="12988" y1="52441" x2="24023" y2="89160"/>
                        <a14:backgroundMark x1="24023" y1="91895" x2="67285" y2="96191"/>
                        <a14:backgroundMark x1="71191" y1="95117" x2="79688" y2="72266"/>
                        <a14:backgroundMark x1="73535" y1="79199" x2="74609" y2="61328"/>
                        <a14:backgroundMark x1="81934" y1="58398" x2="83105" y2="14648"/>
                        <a14:backgroundMark x1="76270" y1="31152" x2="61914" y2="4688"/>
                        <a14:backgroundMark x1="57227" y1="6934" x2="35449" y2="8398"/>
                        <a14:backgroundMark x1="32227" y1="13281" x2="25000" y2="3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91" y="4367953"/>
            <a:ext cx="1059912" cy="10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cdn.discordapp.com/attachments/1042456879990833255/1113774501533065286/panalexiou_robot_kawaii_character_in_the_shape_of_a_mustard_bot_e2605fa7-a5cd-4a36-8b39-296cde7dd8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82" b="91016" l="9961" r="89844">
                        <a14:foregroundMark x1="29199" y1="35449" x2="30273" y2="34082"/>
                        <a14:foregroundMark x1="29492" y1="37598" x2="28906" y2="83203"/>
                        <a14:foregroundMark x1="28320" y1="44238" x2="21289" y2="47266"/>
                        <a14:foregroundMark x1="27148" y1="43945" x2="22363" y2="45020"/>
                        <a14:foregroundMark x1="21289" y1="46777" x2="21875" y2="51367"/>
                        <a14:foregroundMark x1="21875" y1="51367" x2="28320" y2="54199"/>
                        <a14:foregroundMark x1="29492" y1="84570" x2="41309" y2="91016"/>
                        <a14:foregroundMark x1="31250" y1="87402" x2="36523" y2="89746"/>
                        <a14:foregroundMark x1="38574" y1="89746" x2="61914" y2="89941"/>
                        <a14:foregroundMark x1="63184" y1="89746" x2="70703" y2="84863"/>
                        <a14:foregroundMark x1="70703" y1="83789" x2="70898" y2="34863"/>
                        <a14:foregroundMark x1="72656" y1="43359" x2="77246" y2="44824"/>
                        <a14:foregroundMark x1="77246" y1="45898" x2="78613" y2="49316"/>
                        <a14:foregroundMark x1="77441" y1="51074" x2="74121" y2="53613"/>
                        <a14:foregroundMark x1="70410" y1="35156" x2="64941" y2="28613"/>
                        <a14:foregroundMark x1="36328" y1="14355" x2="48535" y2="9082"/>
                        <a14:foregroundMark x1="48730" y1="10645" x2="58984" y2="10938"/>
                        <a14:foregroundMark x1="53027" y1="11230" x2="54395" y2="9082"/>
                        <a14:foregroundMark x1="55078" y1="10059" x2="59375" y2="10449"/>
                        <a14:foregroundMark x1="59570" y1="10449" x2="63477" y2="13281"/>
                        <a14:foregroundMark x1="28418" y1="40039" x2="28906" y2="35352"/>
                        <a14:foregroundMark x1="30664" y1="33203" x2="36328" y2="27441"/>
                        <a14:foregroundMark x1="36621" y1="26855" x2="36816" y2="20703"/>
                        <a14:foregroundMark x1="35156" y1="26563" x2="36816" y2="18164"/>
                        <a14:foregroundMark x1="36035" y1="19727" x2="36621" y2="13184"/>
                        <a14:foregroundMark x1="37793" y1="11914" x2="43750" y2="9766"/>
                        <a14:foregroundMark x1="38477" y1="11230" x2="40234" y2="9570"/>
                        <a14:foregroundMark x1="36621" y1="12598" x2="39355" y2="9766"/>
                        <a14:foregroundMark x1="43066" y1="9766" x2="54980" y2="10059"/>
                        <a14:foregroundMark x1="54980" y1="9863" x2="55273" y2="9766"/>
                        <a14:foregroundMark x1="41895" y1="9766" x2="53613" y2="9082"/>
                        <a14:foregroundMark x1="64063" y1="28223" x2="64648" y2="25195"/>
                        <a14:foregroundMark x1="64160" y1="24316" x2="63574" y2="21484"/>
                        <a14:foregroundMark x1="63477" y1="19824" x2="63477" y2="16309"/>
                        <a14:foregroundMark x1="63477" y1="16016" x2="63477" y2="13574"/>
                        <a14:backgroundMark x1="26953" y1="4492" x2="13770" y2="42871"/>
                        <a14:backgroundMark x1="12988" y1="52441" x2="24023" y2="89160"/>
                        <a14:backgroundMark x1="24023" y1="91895" x2="67285" y2="96191"/>
                        <a14:backgroundMark x1="71191" y1="95117" x2="79688" y2="72266"/>
                        <a14:backgroundMark x1="73535" y1="79199" x2="74609" y2="61328"/>
                        <a14:backgroundMark x1="81934" y1="58398" x2="83105" y2="14648"/>
                        <a14:backgroundMark x1="76270" y1="31152" x2="61914" y2="4688"/>
                        <a14:backgroundMark x1="57227" y1="6934" x2="35449" y2="8398"/>
                        <a14:backgroundMark x1="32227" y1="13281" x2="25000" y2="3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68" y="4744995"/>
            <a:ext cx="1059912" cy="10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dn.discordapp.com/attachments/1042456879990833255/1113774501533065286/panalexiou_robot_kawaii_character_in_the_shape_of_a_mustard_bot_e2605fa7-a5cd-4a36-8b39-296cde7dd8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82" b="91016" l="9961" r="89844">
                        <a14:foregroundMark x1="29199" y1="35449" x2="30273" y2="34082"/>
                        <a14:foregroundMark x1="29492" y1="37598" x2="28906" y2="83203"/>
                        <a14:foregroundMark x1="28320" y1="44238" x2="21289" y2="47266"/>
                        <a14:foregroundMark x1="27148" y1="43945" x2="22363" y2="45020"/>
                        <a14:foregroundMark x1="21289" y1="46777" x2="21875" y2="51367"/>
                        <a14:foregroundMark x1="21875" y1="51367" x2="28320" y2="54199"/>
                        <a14:foregroundMark x1="29492" y1="84570" x2="41309" y2="91016"/>
                        <a14:foregroundMark x1="31250" y1="87402" x2="36523" y2="89746"/>
                        <a14:foregroundMark x1="38574" y1="89746" x2="61914" y2="89941"/>
                        <a14:foregroundMark x1="63184" y1="89746" x2="70703" y2="84863"/>
                        <a14:foregroundMark x1="70703" y1="83789" x2="70898" y2="34863"/>
                        <a14:foregroundMark x1="72656" y1="43359" x2="77246" y2="44824"/>
                        <a14:foregroundMark x1="77246" y1="45898" x2="78613" y2="49316"/>
                        <a14:foregroundMark x1="77441" y1="51074" x2="74121" y2="53613"/>
                        <a14:foregroundMark x1="70410" y1="35156" x2="64941" y2="28613"/>
                        <a14:foregroundMark x1="36328" y1="14355" x2="48535" y2="9082"/>
                        <a14:foregroundMark x1="48730" y1="10645" x2="58984" y2="10938"/>
                        <a14:foregroundMark x1="53027" y1="11230" x2="54395" y2="9082"/>
                        <a14:foregroundMark x1="55078" y1="10059" x2="59375" y2="10449"/>
                        <a14:foregroundMark x1="59570" y1="10449" x2="63477" y2="13281"/>
                        <a14:foregroundMark x1="28418" y1="40039" x2="28906" y2="35352"/>
                        <a14:foregroundMark x1="30664" y1="33203" x2="36328" y2="27441"/>
                        <a14:foregroundMark x1="36621" y1="26855" x2="36816" y2="20703"/>
                        <a14:foregroundMark x1="35156" y1="26563" x2="36816" y2="18164"/>
                        <a14:foregroundMark x1="36035" y1="19727" x2="36621" y2="13184"/>
                        <a14:foregroundMark x1="37793" y1="11914" x2="43750" y2="9766"/>
                        <a14:foregroundMark x1="38477" y1="11230" x2="40234" y2="9570"/>
                        <a14:foregroundMark x1="36621" y1="12598" x2="39355" y2="9766"/>
                        <a14:foregroundMark x1="43066" y1="9766" x2="54980" y2="10059"/>
                        <a14:foregroundMark x1="54980" y1="9863" x2="55273" y2="9766"/>
                        <a14:foregroundMark x1="41895" y1="9766" x2="53613" y2="9082"/>
                        <a14:foregroundMark x1="64063" y1="28223" x2="64648" y2="25195"/>
                        <a14:foregroundMark x1="64160" y1="24316" x2="63574" y2="21484"/>
                        <a14:foregroundMark x1="63477" y1="19824" x2="63477" y2="16309"/>
                        <a14:foregroundMark x1="63477" y1="16016" x2="63477" y2="13574"/>
                        <a14:backgroundMark x1="26953" y1="4492" x2="13770" y2="42871"/>
                        <a14:backgroundMark x1="12988" y1="52441" x2="24023" y2="89160"/>
                        <a14:backgroundMark x1="24023" y1="91895" x2="67285" y2="96191"/>
                        <a14:backgroundMark x1="71191" y1="95117" x2="79688" y2="72266"/>
                        <a14:backgroundMark x1="73535" y1="79199" x2="74609" y2="61328"/>
                        <a14:backgroundMark x1="81934" y1="58398" x2="83105" y2="14648"/>
                        <a14:backgroundMark x1="76270" y1="31152" x2="61914" y2="4688"/>
                        <a14:backgroundMark x1="57227" y1="6934" x2="35449" y2="8398"/>
                        <a14:backgroundMark x1="32227" y1="13281" x2="25000" y2="3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69" y="4552866"/>
            <a:ext cx="1059912" cy="10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43356" y="5631490"/>
            <a:ext cx="224324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DOES THAT LOOK LIKE</a:t>
            </a:r>
          </a:p>
          <a:p>
            <a:pPr algn="ctr"/>
            <a:r>
              <a:rPr lang="en-US" dirty="0" smtClean="0"/>
              <a:t>A HAIRPIN AT ALL?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134111" y="4189741"/>
            <a:ext cx="2569999" cy="2088080"/>
            <a:chOff x="2388219" y="4214454"/>
            <a:chExt cx="2569999" cy="2088080"/>
          </a:xfrm>
        </p:grpSpPr>
        <p:pic>
          <p:nvPicPr>
            <p:cNvPr id="7" name="Picture 6" descr="https://cdn.discordapp.com/attachments/1042456879990833255/1113774501533065286/panalexiou_robot_kawaii_character_in_the_shape_of_a_mustard_bot_e2605fa7-a5cd-4a36-8b39-296cde7dd85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82" b="91016" l="9961" r="89844">
                          <a14:foregroundMark x1="29199" y1="35449" x2="30273" y2="34082"/>
                          <a14:foregroundMark x1="29492" y1="37598" x2="28906" y2="83203"/>
                          <a14:foregroundMark x1="28320" y1="44238" x2="21289" y2="47266"/>
                          <a14:foregroundMark x1="27148" y1="43945" x2="22363" y2="45020"/>
                          <a14:foregroundMark x1="21289" y1="46777" x2="21875" y2="51367"/>
                          <a14:foregroundMark x1="21875" y1="51367" x2="28320" y2="54199"/>
                          <a14:foregroundMark x1="29492" y1="84570" x2="41309" y2="91016"/>
                          <a14:foregroundMark x1="31250" y1="87402" x2="36523" y2="89746"/>
                          <a14:foregroundMark x1="38574" y1="89746" x2="61914" y2="89941"/>
                          <a14:foregroundMark x1="63184" y1="89746" x2="70703" y2="84863"/>
                          <a14:foregroundMark x1="70703" y1="83789" x2="70898" y2="34863"/>
                          <a14:foregroundMark x1="72656" y1="43359" x2="77246" y2="44824"/>
                          <a14:foregroundMark x1="77246" y1="45898" x2="78613" y2="49316"/>
                          <a14:foregroundMark x1="77441" y1="51074" x2="74121" y2="53613"/>
                          <a14:foregroundMark x1="70410" y1="35156" x2="64941" y2="28613"/>
                          <a14:foregroundMark x1="36328" y1="14355" x2="48535" y2="9082"/>
                          <a14:foregroundMark x1="48730" y1="10645" x2="58984" y2="10938"/>
                          <a14:foregroundMark x1="53027" y1="11230" x2="54395" y2="9082"/>
                          <a14:foregroundMark x1="55078" y1="10059" x2="59375" y2="10449"/>
                          <a14:foregroundMark x1="59570" y1="10449" x2="63477" y2="13281"/>
                          <a14:foregroundMark x1="28418" y1="40039" x2="28906" y2="35352"/>
                          <a14:foregroundMark x1="30664" y1="33203" x2="36328" y2="27441"/>
                          <a14:foregroundMark x1="36621" y1="26855" x2="36816" y2="20703"/>
                          <a14:foregroundMark x1="35156" y1="26563" x2="36816" y2="18164"/>
                          <a14:foregroundMark x1="36035" y1="19727" x2="36621" y2="13184"/>
                          <a14:foregroundMark x1="37793" y1="11914" x2="43750" y2="9766"/>
                          <a14:foregroundMark x1="38477" y1="11230" x2="40234" y2="9570"/>
                          <a14:foregroundMark x1="36621" y1="12598" x2="39355" y2="9766"/>
                          <a14:foregroundMark x1="43066" y1="9766" x2="54980" y2="10059"/>
                          <a14:foregroundMark x1="54980" y1="9863" x2="55273" y2="9766"/>
                          <a14:foregroundMark x1="41895" y1="9766" x2="53613" y2="9082"/>
                          <a14:foregroundMark x1="64063" y1="28223" x2="64648" y2="25195"/>
                          <a14:foregroundMark x1="64160" y1="24316" x2="63574" y2="21484"/>
                          <a14:foregroundMark x1="63477" y1="19824" x2="63477" y2="16309"/>
                          <a14:foregroundMark x1="63477" y1="16016" x2="63477" y2="13574"/>
                          <a14:backgroundMark x1="26953" y1="4492" x2="13770" y2="42871"/>
                          <a14:backgroundMark x1="12988" y1="52441" x2="24023" y2="89160"/>
                          <a14:backgroundMark x1="24023" y1="91895" x2="67285" y2="96191"/>
                          <a14:backgroundMark x1="71191" y1="95117" x2="79688" y2="72266"/>
                          <a14:backgroundMark x1="73535" y1="79199" x2="74609" y2="61328"/>
                          <a14:backgroundMark x1="81934" y1="58398" x2="83105" y2="14648"/>
                          <a14:backgroundMark x1="76270" y1="31152" x2="61914" y2="4688"/>
                          <a14:backgroundMark x1="57227" y1="6934" x2="35449" y2="8398"/>
                          <a14:backgroundMark x1="32227" y1="13281" x2="25000" y2="35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633" y="4214454"/>
              <a:ext cx="1615166" cy="1615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388219" y="5656203"/>
              <a:ext cx="2569999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DOES THAT HAIRPIN</a:t>
              </a:r>
              <a:br>
                <a:rPr lang="en-US" dirty="0" smtClean="0"/>
              </a:br>
              <a:r>
                <a:rPr lang="en-US" dirty="0" smtClean="0"/>
                <a:t>LOOK LIKE A PRE-MIRNA?</a:t>
              </a:r>
              <a:endParaRPr lang="en-US" dirty="0"/>
            </a:p>
          </p:txBody>
        </p:sp>
      </p:grpSp>
      <p:pic>
        <p:nvPicPr>
          <p:cNvPr id="10" name="Picture 9" descr="https://cdn.discordapp.com/attachments/1042456879990833255/1113774501533065286/panalexiou_robot_kawaii_character_in_the_shape_of_a_mustard_bot_e2605fa7-a5cd-4a36-8b39-296cde7dd8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82" b="91016" l="9961" r="89844">
                        <a14:foregroundMark x1="29199" y1="35449" x2="30273" y2="34082"/>
                        <a14:foregroundMark x1="29492" y1="37598" x2="28906" y2="83203"/>
                        <a14:foregroundMark x1="28320" y1="44238" x2="21289" y2="47266"/>
                        <a14:foregroundMark x1="27148" y1="43945" x2="22363" y2="45020"/>
                        <a14:foregroundMark x1="21289" y1="46777" x2="21875" y2="51367"/>
                        <a14:foregroundMark x1="21875" y1="51367" x2="28320" y2="54199"/>
                        <a14:foregroundMark x1="29492" y1="84570" x2="41309" y2="91016"/>
                        <a14:foregroundMark x1="31250" y1="87402" x2="36523" y2="89746"/>
                        <a14:foregroundMark x1="38574" y1="89746" x2="61914" y2="89941"/>
                        <a14:foregroundMark x1="63184" y1="89746" x2="70703" y2="84863"/>
                        <a14:foregroundMark x1="70703" y1="83789" x2="70898" y2="34863"/>
                        <a14:foregroundMark x1="72656" y1="43359" x2="77246" y2="44824"/>
                        <a14:foregroundMark x1="77246" y1="45898" x2="78613" y2="49316"/>
                        <a14:foregroundMark x1="77441" y1="51074" x2="74121" y2="53613"/>
                        <a14:foregroundMark x1="70410" y1="35156" x2="64941" y2="28613"/>
                        <a14:foregroundMark x1="36328" y1="14355" x2="48535" y2="9082"/>
                        <a14:foregroundMark x1="48730" y1="10645" x2="58984" y2="10938"/>
                        <a14:foregroundMark x1="53027" y1="11230" x2="54395" y2="9082"/>
                        <a14:foregroundMark x1="55078" y1="10059" x2="59375" y2="10449"/>
                        <a14:foregroundMark x1="59570" y1="10449" x2="63477" y2="13281"/>
                        <a14:foregroundMark x1="28418" y1="40039" x2="28906" y2="35352"/>
                        <a14:foregroundMark x1="30664" y1="33203" x2="36328" y2="27441"/>
                        <a14:foregroundMark x1="36621" y1="26855" x2="36816" y2="20703"/>
                        <a14:foregroundMark x1="35156" y1="26563" x2="36816" y2="18164"/>
                        <a14:foregroundMark x1="36035" y1="19727" x2="36621" y2="13184"/>
                        <a14:foregroundMark x1="37793" y1="11914" x2="43750" y2="9766"/>
                        <a14:foregroundMark x1="38477" y1="11230" x2="40234" y2="9570"/>
                        <a14:foregroundMark x1="36621" y1="12598" x2="39355" y2="9766"/>
                        <a14:foregroundMark x1="43066" y1="9766" x2="54980" y2="10059"/>
                        <a14:foregroundMark x1="54980" y1="9863" x2="55273" y2="9766"/>
                        <a14:foregroundMark x1="41895" y1="9766" x2="53613" y2="9082"/>
                        <a14:foregroundMark x1="64063" y1="28223" x2="64648" y2="25195"/>
                        <a14:foregroundMark x1="64160" y1="24316" x2="63574" y2="21484"/>
                        <a14:foregroundMark x1="63477" y1="19824" x2="63477" y2="16309"/>
                        <a14:foregroundMark x1="63477" y1="16016" x2="63477" y2="13574"/>
                        <a14:backgroundMark x1="26953" y1="4492" x2="13770" y2="42871"/>
                        <a14:backgroundMark x1="12988" y1="52441" x2="24023" y2="89160"/>
                        <a14:backgroundMark x1="24023" y1="91895" x2="67285" y2="96191"/>
                        <a14:backgroundMark x1="71191" y1="95117" x2="79688" y2="72266"/>
                        <a14:backgroundMark x1="73535" y1="79199" x2="74609" y2="61328"/>
                        <a14:backgroundMark x1="81934" y1="58398" x2="83105" y2="14648"/>
                        <a14:backgroundMark x1="76270" y1="31152" x2="61914" y2="4688"/>
                        <a14:backgroundMark x1="57227" y1="6934" x2="35449" y2="8398"/>
                        <a14:backgroundMark x1="32227" y1="13281" x2="25000" y2="3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70" y="4744995"/>
            <a:ext cx="1059912" cy="10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cdn.discordapp.com/attachments/1042456879990833255/1113774501533065286/panalexiou_robot_kawaii_character_in_the_shape_of_a_mustard_bot_e2605fa7-a5cd-4a36-8b39-296cde7dd8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82" b="91016" l="9961" r="89844">
                        <a14:foregroundMark x1="29199" y1="35449" x2="30273" y2="34082"/>
                        <a14:foregroundMark x1="29492" y1="37598" x2="28906" y2="83203"/>
                        <a14:foregroundMark x1="28320" y1="44238" x2="21289" y2="47266"/>
                        <a14:foregroundMark x1="27148" y1="43945" x2="22363" y2="45020"/>
                        <a14:foregroundMark x1="21289" y1="46777" x2="21875" y2="51367"/>
                        <a14:foregroundMark x1="21875" y1="51367" x2="28320" y2="54199"/>
                        <a14:foregroundMark x1="29492" y1="84570" x2="41309" y2="91016"/>
                        <a14:foregroundMark x1="31250" y1="87402" x2="36523" y2="89746"/>
                        <a14:foregroundMark x1="38574" y1="89746" x2="61914" y2="89941"/>
                        <a14:foregroundMark x1="63184" y1="89746" x2="70703" y2="84863"/>
                        <a14:foregroundMark x1="70703" y1="83789" x2="70898" y2="34863"/>
                        <a14:foregroundMark x1="72656" y1="43359" x2="77246" y2="44824"/>
                        <a14:foregroundMark x1="77246" y1="45898" x2="78613" y2="49316"/>
                        <a14:foregroundMark x1="77441" y1="51074" x2="74121" y2="53613"/>
                        <a14:foregroundMark x1="70410" y1="35156" x2="64941" y2="28613"/>
                        <a14:foregroundMark x1="36328" y1="14355" x2="48535" y2="9082"/>
                        <a14:foregroundMark x1="48730" y1="10645" x2="58984" y2="10938"/>
                        <a14:foregroundMark x1="53027" y1="11230" x2="54395" y2="9082"/>
                        <a14:foregroundMark x1="55078" y1="10059" x2="59375" y2="10449"/>
                        <a14:foregroundMark x1="59570" y1="10449" x2="63477" y2="13281"/>
                        <a14:foregroundMark x1="28418" y1="40039" x2="28906" y2="35352"/>
                        <a14:foregroundMark x1="30664" y1="33203" x2="36328" y2="27441"/>
                        <a14:foregroundMark x1="36621" y1="26855" x2="36816" y2="20703"/>
                        <a14:foregroundMark x1="35156" y1="26563" x2="36816" y2="18164"/>
                        <a14:foregroundMark x1="36035" y1="19727" x2="36621" y2="13184"/>
                        <a14:foregroundMark x1="37793" y1="11914" x2="43750" y2="9766"/>
                        <a14:foregroundMark x1="38477" y1="11230" x2="40234" y2="9570"/>
                        <a14:foregroundMark x1="36621" y1="12598" x2="39355" y2="9766"/>
                        <a14:foregroundMark x1="43066" y1="9766" x2="54980" y2="10059"/>
                        <a14:foregroundMark x1="54980" y1="9863" x2="55273" y2="9766"/>
                        <a14:foregroundMark x1="41895" y1="9766" x2="53613" y2="9082"/>
                        <a14:foregroundMark x1="64063" y1="28223" x2="64648" y2="25195"/>
                        <a14:foregroundMark x1="64160" y1="24316" x2="63574" y2="21484"/>
                        <a14:foregroundMark x1="63477" y1="19824" x2="63477" y2="16309"/>
                        <a14:foregroundMark x1="63477" y1="16016" x2="63477" y2="13574"/>
                        <a14:backgroundMark x1="26953" y1="4492" x2="13770" y2="42871"/>
                        <a14:backgroundMark x1="12988" y1="52441" x2="24023" y2="89160"/>
                        <a14:backgroundMark x1="24023" y1="91895" x2="67285" y2="96191"/>
                        <a14:backgroundMark x1="71191" y1="95117" x2="79688" y2="72266"/>
                        <a14:backgroundMark x1="73535" y1="79199" x2="74609" y2="61328"/>
                        <a14:backgroundMark x1="81934" y1="58398" x2="83105" y2="14648"/>
                        <a14:backgroundMark x1="76270" y1="31152" x2="61914" y2="4688"/>
                        <a14:backgroundMark x1="57227" y1="6934" x2="35449" y2="8398"/>
                        <a14:backgroundMark x1="32227" y1="13281" x2="25000" y2="3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924" y="4603905"/>
            <a:ext cx="1059912" cy="10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12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7092" y="222422"/>
            <a:ext cx="11510147" cy="6347254"/>
            <a:chOff x="370703" y="510746"/>
            <a:chExt cx="11510147" cy="634725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38951"/>
            <a:stretch/>
          </p:blipFill>
          <p:spPr>
            <a:xfrm>
              <a:off x="539287" y="2743200"/>
              <a:ext cx="11341563" cy="41148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70703" y="510746"/>
              <a:ext cx="4390767" cy="20924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6264" y="413974"/>
            <a:ext cx="2776666" cy="1826719"/>
            <a:chOff x="214183" y="4546350"/>
            <a:chExt cx="3337505" cy="2190072"/>
          </a:xfrm>
        </p:grpSpPr>
        <p:sp>
          <p:nvSpPr>
            <p:cNvPr id="11" name="Rectangle 10"/>
            <p:cNvSpPr/>
            <p:nvPr/>
          </p:nvSpPr>
          <p:spPr>
            <a:xfrm>
              <a:off x="214183" y="4831201"/>
              <a:ext cx="1741296" cy="1589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Unknown</a:t>
              </a:r>
            </a:p>
            <a:p>
              <a:pPr algn="ctr"/>
              <a:r>
                <a:rPr lang="en-US" dirty="0" smtClean="0"/>
                <a:t>Box 1</a:t>
              </a:r>
            </a:p>
            <a:p>
              <a:pPr algn="ctr"/>
              <a:r>
                <a:rPr lang="en-US" dirty="0" smtClean="0"/>
                <a:t>(1:100)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76600" y="4546350"/>
              <a:ext cx="969072" cy="728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Hairpin</a:t>
              </a:r>
            </a:p>
            <a:p>
              <a:pPr algn="ctr"/>
              <a:r>
                <a:rPr lang="en-US" sz="1200" dirty="0" smtClean="0"/>
                <a:t>Box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82616" y="6008387"/>
              <a:ext cx="969072" cy="728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Junk</a:t>
              </a:r>
            </a:p>
            <a:p>
              <a:pPr algn="ctr"/>
              <a:r>
                <a:rPr lang="en-US" sz="1200" dirty="0" smtClean="0"/>
                <a:t>Box</a:t>
              </a:r>
              <a:endParaRPr lang="en-US" sz="1200" dirty="0"/>
            </a:p>
          </p:txBody>
        </p:sp>
        <p:cxnSp>
          <p:nvCxnSpPr>
            <p:cNvPr id="14" name="Straight Arrow Connector 13"/>
            <p:cNvCxnSpPr>
              <a:stCxn id="11" idx="3"/>
              <a:endCxn id="12" idx="1"/>
            </p:cNvCxnSpPr>
            <p:nvPr/>
          </p:nvCxnSpPr>
          <p:spPr>
            <a:xfrm flipV="1">
              <a:off x="1955480" y="4910368"/>
              <a:ext cx="621120" cy="715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3"/>
              <a:endCxn id="13" idx="1"/>
            </p:cNvCxnSpPr>
            <p:nvPr/>
          </p:nvCxnSpPr>
          <p:spPr>
            <a:xfrm>
              <a:off x="1955480" y="5626153"/>
              <a:ext cx="627136" cy="746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 descr="Robot helps students with learning disabiliti | EurekAler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490" y="4989978"/>
              <a:ext cx="955177" cy="111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8219182" y="5502874"/>
            <a:ext cx="1207739" cy="966541"/>
            <a:chOff x="816534" y="5472450"/>
            <a:chExt cx="1694423" cy="1356027"/>
          </a:xfrm>
        </p:grpSpPr>
        <p:sp>
          <p:nvSpPr>
            <p:cNvPr id="8" name="Rectangle 7"/>
            <p:cNvSpPr/>
            <p:nvPr/>
          </p:nvSpPr>
          <p:spPr>
            <a:xfrm>
              <a:off x="816534" y="5472450"/>
              <a:ext cx="1138944" cy="9486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Unknown</a:t>
              </a:r>
            </a:p>
            <a:p>
              <a:pPr algn="ctr"/>
              <a:r>
                <a:rPr lang="en-US" sz="1200" dirty="0" smtClean="0"/>
                <a:t>Box 2</a:t>
              </a:r>
            </a:p>
          </p:txBody>
        </p:sp>
        <p:pic>
          <p:nvPicPr>
            <p:cNvPr id="10" name="Picture 2" descr="Robot helps students with learning disabiliti | EurekAlert!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80" y="5712243"/>
              <a:ext cx="955177" cy="111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5387031" y="98036"/>
            <a:ext cx="52969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are still not able to predict</a:t>
            </a:r>
          </a:p>
          <a:p>
            <a:r>
              <a:rPr lang="en-US" sz="3200" dirty="0" smtClean="0"/>
              <a:t>at the genome wide level.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(Loose 1/FPR: 2000 </a:t>
            </a:r>
            <a:r>
              <a:rPr lang="en-US" sz="3200" dirty="0" err="1" smtClean="0">
                <a:solidFill>
                  <a:srgbClr val="FF0000"/>
                </a:solidFill>
              </a:rPr>
              <a:t>kbp</a:t>
            </a:r>
            <a:r>
              <a:rPr lang="en-US" sz="3200" dirty="0" smtClean="0">
                <a:solidFill>
                  <a:srgbClr val="FF0000"/>
                </a:solidFill>
              </a:rPr>
              <a:t>)</a:t>
            </a:r>
            <a:br>
              <a:rPr lang="en-US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(Strict 1/FPR: 3000 </a:t>
            </a:r>
            <a:r>
              <a:rPr lang="en-US" sz="3200" dirty="0" err="1" smtClean="0">
                <a:solidFill>
                  <a:srgbClr val="FF0000"/>
                </a:solidFill>
              </a:rPr>
              <a:t>kbp</a:t>
            </a:r>
            <a:r>
              <a:rPr lang="en-US" sz="3200" dirty="0" smtClean="0">
                <a:solidFill>
                  <a:srgbClr val="FF0000"/>
                </a:solidFill>
              </a:rPr>
              <a:t>)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9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Questions for Rudolf Jaenisch: Creating mouse-human hybrids | Spectrum |  Autism Research New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9"/>
          <a:stretch/>
        </p:blipFill>
        <p:spPr bwMode="auto">
          <a:xfrm>
            <a:off x="0" y="0"/>
            <a:ext cx="12264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05996"/>
            <a:ext cx="12151704" cy="1045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" y="88900"/>
            <a:ext cx="58020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Predicting Mouse pre-miRNAs using a human trained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5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Questions for Rudolf Jaenisch: Creating mouse-human hybrids | Spectrum |  Autism Research New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9"/>
          <a:stretch/>
        </p:blipFill>
        <p:spPr bwMode="auto">
          <a:xfrm>
            <a:off x="0" y="0"/>
            <a:ext cx="12264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" y="1271081"/>
            <a:ext cx="12151704" cy="1045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" y="88900"/>
            <a:ext cx="58020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Predicting Mouse pre-miRNAs using a human trained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637" y="3429000"/>
            <a:ext cx="77438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362" y="1076325"/>
            <a:ext cx="3819525" cy="4457700"/>
          </a:xfrm>
          <a:prstGeom prst="rect">
            <a:avLst/>
          </a:prstGeom>
        </p:spPr>
      </p:pic>
      <p:pic>
        <p:nvPicPr>
          <p:cNvPr id="20482" name="Picture 2" descr="Frontiers | Small Nucleolar RNAs: Insight Into Their Function in Ca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49" y="150812"/>
            <a:ext cx="7302497" cy="30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0" y="3438525"/>
            <a:ext cx="6084685" cy="3272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679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/>
          <a:srcRect l="1522"/>
          <a:stretch/>
        </p:blipFill>
        <p:spPr>
          <a:xfrm>
            <a:off x="3204449" y="1433357"/>
            <a:ext cx="2580122" cy="1019872"/>
          </a:xfrm>
          <a:prstGeom prst="rect">
            <a:avLst/>
          </a:prstGeom>
        </p:spPr>
      </p:pic>
      <p:pic>
        <p:nvPicPr>
          <p:cNvPr id="38" name="Picture 6" descr="Grantová agentura ČR | SEFI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4" y="-389846"/>
            <a:ext cx="2394508" cy="23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iscover Horizon Europe's Marie Curie Postdoctoral Fellowships | EURAXE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36" y="1223210"/>
            <a:ext cx="1265496" cy="12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Funding – Stem Cell Laborator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0"/>
          <a:stretch/>
        </p:blipFill>
        <p:spPr bwMode="auto">
          <a:xfrm>
            <a:off x="2928979" y="472951"/>
            <a:ext cx="2687138" cy="76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194760" y="2854605"/>
            <a:ext cx="6615193" cy="3477577"/>
            <a:chOff x="186811" y="3325736"/>
            <a:chExt cx="6615193" cy="3477577"/>
          </a:xfrm>
        </p:grpSpPr>
        <p:pic>
          <p:nvPicPr>
            <p:cNvPr id="1026" name="Picture 2" descr="Ceitec MU atr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811" y="3325736"/>
              <a:ext cx="6491823" cy="3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967317" y="6433981"/>
              <a:ext cx="283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CEITEC – Masaryk University</a:t>
              </a:r>
              <a:endParaRPr lang="en-US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118" y="472951"/>
            <a:ext cx="985002" cy="129718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164975" y="1687967"/>
            <a:ext cx="1169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Eliska</a:t>
            </a:r>
          </a:p>
          <a:p>
            <a:pPr algn="ctr"/>
            <a:r>
              <a:rPr lang="en-US" dirty="0" err="1" smtClean="0"/>
              <a:t>Chalupova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2900" y="484743"/>
            <a:ext cx="1083917" cy="12853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43108" y="1687967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Ondrej</a:t>
            </a:r>
          </a:p>
          <a:p>
            <a:pPr algn="ctr"/>
            <a:r>
              <a:rPr lang="en-US" dirty="0" err="1" smtClean="0"/>
              <a:t>Vaculik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7118" y="4232152"/>
            <a:ext cx="4436481" cy="2625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597" y="534693"/>
            <a:ext cx="1235446" cy="12354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434679" y="1756376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Tomas</a:t>
            </a:r>
          </a:p>
          <a:p>
            <a:pPr algn="ctr"/>
            <a:r>
              <a:rPr lang="en-US" dirty="0" err="1" smtClean="0"/>
              <a:t>Majtner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632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D702-57F1-4CB0-B451-B14F76DC0414}" type="slidenum">
              <a:rPr lang="en-US" smtClean="0"/>
              <a:t>26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20670" y="205946"/>
            <a:ext cx="11104605" cy="2956012"/>
            <a:chOff x="620670" y="205946"/>
            <a:chExt cx="11104605" cy="295601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620670" y="2776151"/>
              <a:ext cx="1110460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145059" y="2652584"/>
              <a:ext cx="601363" cy="263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80703" y="2652584"/>
              <a:ext cx="601363" cy="263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82280" y="2652584"/>
              <a:ext cx="601363" cy="263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711513" y="2652584"/>
              <a:ext cx="601363" cy="263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urved Connector 13"/>
            <p:cNvCxnSpPr>
              <a:stCxn id="7" idx="0"/>
            </p:cNvCxnSpPr>
            <p:nvPr/>
          </p:nvCxnSpPr>
          <p:spPr>
            <a:xfrm rot="5400000" flipH="1" flipV="1">
              <a:off x="1997676" y="469557"/>
              <a:ext cx="1631092" cy="273496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8" idx="0"/>
            </p:cNvCxnSpPr>
            <p:nvPr/>
          </p:nvCxnSpPr>
          <p:spPr>
            <a:xfrm rot="5400000" flipH="1" flipV="1">
              <a:off x="3865606" y="1736125"/>
              <a:ext cx="1532238" cy="300681"/>
            </a:xfrm>
            <a:prstGeom prst="curvedConnector3">
              <a:avLst/>
            </a:prstGeom>
            <a:ln w="952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9" idx="0"/>
            </p:cNvCxnSpPr>
            <p:nvPr/>
          </p:nvCxnSpPr>
          <p:spPr>
            <a:xfrm rot="16200000" flipV="1">
              <a:off x="4646141" y="1515763"/>
              <a:ext cx="1581665" cy="691978"/>
            </a:xfrm>
            <a:prstGeom prst="curvedConnector3">
              <a:avLst/>
            </a:prstGeom>
            <a:ln w="952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0" idx="0"/>
            </p:cNvCxnSpPr>
            <p:nvPr/>
          </p:nvCxnSpPr>
          <p:spPr>
            <a:xfrm rot="16200000" flipV="1">
              <a:off x="6479060" y="119449"/>
              <a:ext cx="1804087" cy="3262184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Cube 20"/>
            <p:cNvSpPr/>
            <p:nvPr/>
          </p:nvSpPr>
          <p:spPr>
            <a:xfrm>
              <a:off x="4300151" y="205946"/>
              <a:ext cx="1358599" cy="815546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Bahnschrift" panose="020B0502040204020203" pitchFamily="34" charset="0"/>
                </a:rPr>
                <a:t>Positives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70811" y="2776150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ahnschrift" panose="020B0502040204020203" pitchFamily="34" charset="0"/>
                </a:rPr>
                <a:t>Background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71651" y="2784389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ahnschrift" panose="020B0502040204020203" pitchFamily="34" charset="0"/>
                </a:rPr>
                <a:t>Background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805503" y="2792626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ahnschrift" panose="020B0502040204020203" pitchFamily="34" charset="0"/>
                </a:rPr>
                <a:t>Background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4141" y="98854"/>
            <a:ext cx="2658762" cy="864973"/>
            <a:chOff x="74141" y="98854"/>
            <a:chExt cx="2658762" cy="864973"/>
          </a:xfrm>
        </p:grpSpPr>
        <p:sp>
          <p:nvSpPr>
            <p:cNvPr id="3" name="Rounded Rectangle 2"/>
            <p:cNvSpPr/>
            <p:nvPr/>
          </p:nvSpPr>
          <p:spPr>
            <a:xfrm>
              <a:off x="776416" y="225855"/>
              <a:ext cx="1956487" cy="64255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Bahnschrift" panose="020B0502040204020203" pitchFamily="34" charset="0"/>
                </a:rPr>
                <a:t> Preprocessing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4141" y="98854"/>
              <a:ext cx="947350" cy="864973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Bahnschrift" panose="020B0502040204020203" pitchFamily="34" charset="0"/>
                </a:rPr>
                <a:t>1</a:t>
              </a:r>
              <a:endParaRPr lang="en-US" sz="3600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90039" y="3906402"/>
            <a:ext cx="10313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hnschrift" panose="020B0502040204020203" pitchFamily="34" charset="0"/>
              </a:rPr>
              <a:t>Make it </a:t>
            </a:r>
            <a:r>
              <a:rPr lang="en-US" u="sng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as easy as possible</a:t>
            </a:r>
            <a:r>
              <a:rPr lang="en-US" dirty="0" smtClean="0">
                <a:latin typeface="Bahnschrift" panose="020B0502040204020203" pitchFamily="34" charset="0"/>
              </a:rPr>
              <a:t> for a non-expert to get their dataset ready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Input: BED file of Positive loci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Reference files: Sequence, Folding, Evolutionary Conservation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 smtClean="0">
                <a:latin typeface="Bahnschrift" panose="020B0502040204020203" pitchFamily="34" charset="0"/>
              </a:rPr>
              <a:t>Preprocessing module takes input file and automates extraction of training dataset</a:t>
            </a:r>
          </a:p>
          <a:p>
            <a:r>
              <a:rPr lang="en-US" dirty="0" smtClean="0">
                <a:latin typeface="Bahnschrift" panose="020B0502040204020203" pitchFamily="34" charset="0"/>
              </a:rPr>
              <a:t>Can be controlled via GUI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3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D702-57F1-4CB0-B451-B14F76DC0414}" type="slidenum">
              <a:rPr lang="en-US" smtClean="0"/>
              <a:t>27</a:t>
            </a:fld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1384310" y="980793"/>
            <a:ext cx="1358599" cy="81554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ahnschrift" panose="020B0502040204020203" pitchFamily="34" charset="0"/>
              </a:rPr>
              <a:t>Positives</a:t>
            </a:r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141" y="98854"/>
            <a:ext cx="2658762" cy="864973"/>
            <a:chOff x="74141" y="98854"/>
            <a:chExt cx="2658762" cy="864973"/>
          </a:xfrm>
        </p:grpSpPr>
        <p:sp>
          <p:nvSpPr>
            <p:cNvPr id="3" name="Rounded Rectangle 2"/>
            <p:cNvSpPr/>
            <p:nvPr/>
          </p:nvSpPr>
          <p:spPr>
            <a:xfrm>
              <a:off x="776416" y="225855"/>
              <a:ext cx="1956487" cy="64255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Bahnschrift" panose="020B0502040204020203" pitchFamily="34" charset="0"/>
                </a:rPr>
                <a:t> Training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4141" y="98854"/>
              <a:ext cx="947350" cy="864973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Bahnschrift" panose="020B0502040204020203" pitchFamily="34" charset="0"/>
                </a:rPr>
                <a:t>2</a:t>
              </a:r>
              <a:endParaRPr lang="en-US" sz="3600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90039" y="3906402"/>
            <a:ext cx="10313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hnschrift" panose="020B0502040204020203" pitchFamily="34" charset="0"/>
              </a:rPr>
              <a:t>Make it </a:t>
            </a:r>
            <a:r>
              <a:rPr lang="en-US" u="sng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as easy as possible</a:t>
            </a:r>
            <a:r>
              <a:rPr lang="en-US" dirty="0" smtClean="0">
                <a:latin typeface="Bahnschrift" panose="020B0502040204020203" pitchFamily="34" charset="0"/>
              </a:rPr>
              <a:t> for a non-expert to build and test deep learning architectures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Convolutional Layers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LSTM Layers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Fully Connected Layers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Multiple Branches possible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 smtClean="0">
                <a:latin typeface="Bahnschrift" panose="020B0502040204020203" pitchFamily="34" charset="0"/>
              </a:rPr>
              <a:t>Everything can be controlled via GUI or </a:t>
            </a:r>
            <a:r>
              <a:rPr lang="en-US" dirty="0" err="1" smtClean="0">
                <a:latin typeface="Bahnschrift" panose="020B0502040204020203" pitchFamily="34" charset="0"/>
              </a:rPr>
              <a:t>config</a:t>
            </a:r>
            <a:r>
              <a:rPr lang="en-US" dirty="0" smtClean="0">
                <a:latin typeface="Bahnschrift" panose="020B0502040204020203" pitchFamily="34" charset="0"/>
              </a:rPr>
              <a:t> file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25" name="Cube 24"/>
          <p:cNvSpPr/>
          <p:nvPr/>
        </p:nvSpPr>
        <p:spPr>
          <a:xfrm>
            <a:off x="2607628" y="963827"/>
            <a:ext cx="3076833" cy="815546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ahnschrift" panose="020B0502040204020203" pitchFamily="34" charset="0"/>
              </a:rPr>
              <a:t>Background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6" name="Cloud 5"/>
          <p:cNvSpPr/>
          <p:nvPr/>
        </p:nvSpPr>
        <p:spPr>
          <a:xfrm>
            <a:off x="890039" y="1707292"/>
            <a:ext cx="4077730" cy="1894703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 rot="10800000">
            <a:off x="5099574" y="2417314"/>
            <a:ext cx="972065" cy="428367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Callout 8"/>
          <p:cNvSpPr/>
          <p:nvPr/>
        </p:nvSpPr>
        <p:spPr>
          <a:xfrm>
            <a:off x="6326659" y="1524000"/>
            <a:ext cx="2504303" cy="2026508"/>
          </a:xfrm>
          <a:prstGeom prst="righ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Trained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67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D702-57F1-4CB0-B451-B14F76DC0414}" type="slidenum">
              <a:rPr lang="en-US" smtClean="0"/>
              <a:t>28</a:t>
            </a:fld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509905" y="1124539"/>
            <a:ext cx="1358599" cy="81554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ahnschrift" panose="020B0502040204020203" pitchFamily="34" charset="0"/>
              </a:rPr>
              <a:t>Positives</a:t>
            </a:r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141" y="98854"/>
            <a:ext cx="2658762" cy="864973"/>
            <a:chOff x="74141" y="98854"/>
            <a:chExt cx="2658762" cy="864973"/>
          </a:xfrm>
        </p:grpSpPr>
        <p:sp>
          <p:nvSpPr>
            <p:cNvPr id="3" name="Rounded Rectangle 2"/>
            <p:cNvSpPr/>
            <p:nvPr/>
          </p:nvSpPr>
          <p:spPr>
            <a:xfrm>
              <a:off x="776416" y="225855"/>
              <a:ext cx="1956487" cy="64255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Bahnschrift" panose="020B0502040204020203" pitchFamily="34" charset="0"/>
                </a:rPr>
                <a:t> Prediction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4141" y="98854"/>
              <a:ext cx="947350" cy="864973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Bahnschrift" panose="020B0502040204020203" pitchFamily="34" charset="0"/>
                </a:rPr>
                <a:t>3</a:t>
              </a:r>
              <a:endParaRPr lang="en-US" sz="3600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90039" y="3906402"/>
            <a:ext cx="10313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hnschrift" panose="020B0502040204020203" pitchFamily="34" charset="0"/>
              </a:rPr>
              <a:t>Make it </a:t>
            </a:r>
            <a:r>
              <a:rPr lang="en-US" u="sng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as easy as possible</a:t>
            </a:r>
            <a:r>
              <a:rPr lang="en-US" dirty="0" smtClean="0">
                <a:latin typeface="Bahnschrift" panose="020B0502040204020203" pitchFamily="34" charset="0"/>
              </a:rPr>
              <a:t> for a non-expert to (</a:t>
            </a:r>
            <a:r>
              <a:rPr lang="en-US" dirty="0" err="1" smtClean="0">
                <a:latin typeface="Bahnschrift" panose="020B0502040204020203" pitchFamily="34" charset="0"/>
              </a:rPr>
              <a:t>i</a:t>
            </a:r>
            <a:r>
              <a:rPr lang="en-US" dirty="0" smtClean="0">
                <a:latin typeface="Bahnschrift" panose="020B0502040204020203" pitchFamily="34" charset="0"/>
              </a:rPr>
              <a:t>) evaluate models (ii) predict on new data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Returns scores per input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Returns metrics (precision, recall etc)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Can be used with .</a:t>
            </a:r>
            <a:r>
              <a:rPr lang="en-US" dirty="0" err="1" smtClean="0">
                <a:latin typeface="Bahnschrift" panose="020B0502040204020203" pitchFamily="34" charset="0"/>
              </a:rPr>
              <a:t>fasta</a:t>
            </a:r>
            <a:r>
              <a:rPr lang="en-US" dirty="0" smtClean="0">
                <a:latin typeface="Bahnschrift" panose="020B0502040204020203" pitchFamily="34" charset="0"/>
              </a:rPr>
              <a:t> files if only sequence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Interpretation of model learning via Integrated Gradients</a:t>
            </a: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 smtClean="0">
                <a:latin typeface="Bahnschrift" panose="020B0502040204020203" pitchFamily="34" charset="0"/>
              </a:rPr>
              <a:t>Everything can be controlled via GUI or </a:t>
            </a:r>
            <a:r>
              <a:rPr lang="en-US" dirty="0" err="1" smtClean="0">
                <a:latin typeface="Bahnschrift" panose="020B0502040204020203" pitchFamily="34" charset="0"/>
              </a:rPr>
              <a:t>config</a:t>
            </a:r>
            <a:r>
              <a:rPr lang="en-US" dirty="0" smtClean="0">
                <a:latin typeface="Bahnschrift" panose="020B0502040204020203" pitchFamily="34" charset="0"/>
              </a:rPr>
              <a:t> file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25" name="Cube 24"/>
          <p:cNvSpPr/>
          <p:nvPr/>
        </p:nvSpPr>
        <p:spPr>
          <a:xfrm>
            <a:off x="4650789" y="2834723"/>
            <a:ext cx="3076833" cy="815546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ahnschrift" panose="020B0502040204020203" pitchFamily="34" charset="0"/>
              </a:rPr>
              <a:t>Background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9" name="Right Arrow Callout 8"/>
          <p:cNvSpPr/>
          <p:nvPr/>
        </p:nvSpPr>
        <p:spPr>
          <a:xfrm>
            <a:off x="1936068" y="1286893"/>
            <a:ext cx="2504303" cy="2026508"/>
          </a:xfrm>
          <a:prstGeom prst="righ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Trained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6090" y="219628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776416" y="1797590"/>
            <a:ext cx="1054443" cy="1054443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223" y="1286893"/>
            <a:ext cx="3812583" cy="20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ENNGene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D702-57F1-4CB0-B451-B14F76DC0414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 descr="Discover Horizon Europe's Marie Curie Postdoctoral Fellowships | EURAX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5898848"/>
            <a:ext cx="942975" cy="91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474" y="4095627"/>
            <a:ext cx="4436481" cy="2625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674" y="1814062"/>
            <a:ext cx="5050260" cy="2098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37" y="1560362"/>
            <a:ext cx="6399938" cy="3968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Connector 11"/>
          <p:cNvCxnSpPr/>
          <p:nvPr/>
        </p:nvCxnSpPr>
        <p:spPr>
          <a:xfrm>
            <a:off x="7265229" y="1429001"/>
            <a:ext cx="46291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963729" y="862126"/>
            <a:ext cx="736600" cy="736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RBP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9811579" y="1376614"/>
            <a:ext cx="838200" cy="115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462769" y="-4207"/>
            <a:ext cx="5211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https://github.com/ML-Bioinfo-CEITEC/ENNGene</a:t>
            </a:r>
          </a:p>
        </p:txBody>
      </p:sp>
    </p:spTree>
    <p:extLst>
      <p:ext uri="{BB962C8B-B14F-4D97-AF65-F5344CB8AC3E}">
        <p14:creationId xmlns:p14="http://schemas.microsoft.com/office/powerpoint/2010/main" val="127085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tist Hunts Needle for in a Haystack (in Pari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1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" y="88900"/>
            <a:ext cx="54755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Finding a needle in a haystack: The brute force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1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CEITEC at Masaryk University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D702-57F1-4CB0-B451-B14F76DC0414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0"/>
            <a:ext cx="10350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5058" y="208410"/>
            <a:ext cx="10515600" cy="1325563"/>
          </a:xfrm>
        </p:spPr>
        <p:txBody>
          <a:bodyPr/>
          <a:lstStyle/>
          <a:p>
            <a:r>
              <a:rPr lang="en-US" dirty="0" smtClean="0"/>
              <a:t>RNA Binding Proteins – Low N of samples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D702-57F1-4CB0-B451-B14F76DC0414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 descr="Discover Horizon Europe's Marie Curie Postdoctoral Fellowships | EURAX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5898848"/>
            <a:ext cx="942975" cy="91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374" y="129282"/>
            <a:ext cx="985002" cy="1297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6326" y="123331"/>
            <a:ext cx="1073974" cy="127360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7194550" y="2311400"/>
            <a:ext cx="46291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893050" y="1744525"/>
            <a:ext cx="736600" cy="736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RBP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9740900" y="2259013"/>
            <a:ext cx="838200" cy="115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259;p23"/>
          <p:cNvPicPr/>
          <p:nvPr/>
        </p:nvPicPr>
        <p:blipFill>
          <a:blip r:embed="rId6"/>
          <a:stretch/>
        </p:blipFill>
        <p:spPr>
          <a:xfrm>
            <a:off x="466725" y="1644650"/>
            <a:ext cx="6448198" cy="3770170"/>
          </a:xfrm>
          <a:prstGeom prst="rect">
            <a:avLst/>
          </a:prstGeom>
          <a:ln>
            <a:noFill/>
          </a:ln>
        </p:spPr>
      </p:pic>
      <p:pic>
        <p:nvPicPr>
          <p:cNvPr id="16" name="Google Shape;432;p43"/>
          <p:cNvPicPr/>
          <p:nvPr/>
        </p:nvPicPr>
        <p:blipFill>
          <a:blip r:embed="rId7"/>
          <a:stretch/>
        </p:blipFill>
        <p:spPr>
          <a:xfrm>
            <a:off x="7075384" y="2796004"/>
            <a:ext cx="4849070" cy="2996232"/>
          </a:xfrm>
          <a:prstGeom prst="rect">
            <a:avLst/>
          </a:prstGeom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0" y="-38631"/>
            <a:ext cx="1085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*under review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939374" y="1383537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E </a:t>
            </a:r>
            <a:r>
              <a:rPr lang="en-US" sz="1200" dirty="0" err="1" smtClean="0"/>
              <a:t>Chalupova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1120350" y="1388200"/>
            <a:ext cx="830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O </a:t>
            </a:r>
            <a:r>
              <a:rPr lang="en-US" sz="1200" dirty="0" err="1" smtClean="0"/>
              <a:t>Vaculik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153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6:9 1080P, 2K, 4K, 5K HD wallpapers free download | Wallpaper Fl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877"/>
            <a:ext cx="12319000" cy="69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The Future…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8903" y="1541417"/>
            <a:ext cx="1071154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- Combination of larger architectures, transformers, language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0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930537" cy="6837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017" y="4763589"/>
            <a:ext cx="3488430" cy="2181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64" y="0"/>
            <a:ext cx="2813504" cy="4783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35937" y="52252"/>
            <a:ext cx="119776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>
                <a:latin typeface="ArcadeClassic" panose="00000400000000000000" pitchFamily="2" charset="0"/>
              </a:rPr>
              <a:t>2023</a:t>
            </a:r>
            <a:endParaRPr lang="en-US" sz="3600" dirty="0">
              <a:latin typeface="ArcadeClassic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47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6:9 1080P, 2K, 4K, 5K HD wallpapers free download | Wallpaper Fl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877"/>
            <a:ext cx="12319000" cy="69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The Future…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8903" y="1541417"/>
            <a:ext cx="10711543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Combination of larger architectures, transformers, language models.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Foundation models for genomics.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5" y="87086"/>
            <a:ext cx="5285093" cy="1846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5" y="2124619"/>
            <a:ext cx="5284062" cy="1901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62999" y="6156961"/>
            <a:ext cx="119776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>
                <a:latin typeface="ArcadeClassic" panose="00000400000000000000" pitchFamily="2" charset="0"/>
              </a:rPr>
              <a:t>2023</a:t>
            </a:r>
            <a:endParaRPr lang="en-US" sz="3600" dirty="0">
              <a:latin typeface="ArcadeClassic" panose="000004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8" y="87085"/>
            <a:ext cx="6574970" cy="3439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3" name="Group 12"/>
          <p:cNvGrpSpPr/>
          <p:nvPr/>
        </p:nvGrpSpPr>
        <p:grpSpPr>
          <a:xfrm>
            <a:off x="5483678" y="3614057"/>
            <a:ext cx="6574970" cy="2151017"/>
            <a:chOff x="5483678" y="4223657"/>
            <a:chExt cx="6676750" cy="2159725"/>
          </a:xfrm>
        </p:grpSpPr>
        <p:sp>
          <p:nvSpPr>
            <p:cNvPr id="12" name="Rectangle 11"/>
            <p:cNvSpPr/>
            <p:nvPr/>
          </p:nvSpPr>
          <p:spPr>
            <a:xfrm>
              <a:off x="5483678" y="4223657"/>
              <a:ext cx="6676750" cy="21597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597703" y="4297136"/>
              <a:ext cx="6562725" cy="2001065"/>
              <a:chOff x="5495923" y="3635285"/>
              <a:chExt cx="6562725" cy="200106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5923" y="3635285"/>
                <a:ext cx="6562725" cy="14859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0584" y="5112475"/>
                <a:ext cx="3086100" cy="523875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4899217" y="4801760"/>
            <a:ext cx="3048000" cy="1600200"/>
            <a:chOff x="4537166" y="4880137"/>
            <a:chExt cx="3048000" cy="16002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7166" y="4880137"/>
              <a:ext cx="3048000" cy="1600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cxnSp>
          <p:nvCxnSpPr>
            <p:cNvPr id="16" name="Straight Connector 15"/>
            <p:cNvCxnSpPr/>
            <p:nvPr/>
          </p:nvCxnSpPr>
          <p:spPr>
            <a:xfrm>
              <a:off x="5225143" y="5895703"/>
              <a:ext cx="2360023" cy="8708"/>
            </a:xfrm>
            <a:prstGeom prst="line">
              <a:avLst/>
            </a:prstGeom>
            <a:ln>
              <a:solidFill>
                <a:srgbClr val="5B9BD5">
                  <a:alpha val="1176"/>
                </a:srgbClr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071770" y="4318524"/>
            <a:ext cx="29787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ritannic Bold" panose="020B0903060703020204" pitchFamily="34" charset="0"/>
              </a:rPr>
              <a:t>Foundation</a:t>
            </a:r>
          </a:p>
          <a:p>
            <a:r>
              <a:rPr lang="en-US" sz="4400" dirty="0" smtClean="0">
                <a:latin typeface="Britannic Bold" panose="020B0903060703020204" pitchFamily="34" charset="0"/>
              </a:rPr>
              <a:t>Models</a:t>
            </a:r>
            <a:endParaRPr lang="en-US" sz="44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42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6:9 1080P, 2K, 4K, 5K HD wallpapers free download | Wallpaper Fl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877"/>
            <a:ext cx="12319000" cy="69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The Future…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8903" y="1541417"/>
            <a:ext cx="10711543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Combination of larger architectures, transformers, language models.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Foundation models for genomics.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Large Language Model integration of data from different modalities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955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35433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76300" y="78379"/>
            <a:ext cx="5747657" cy="6609806"/>
            <a:chOff x="876300" y="78379"/>
            <a:chExt cx="5747657" cy="6609806"/>
          </a:xfrm>
        </p:grpSpPr>
        <p:sp>
          <p:nvSpPr>
            <p:cNvPr id="5" name="Rectangle 4"/>
            <p:cNvSpPr/>
            <p:nvPr/>
          </p:nvSpPr>
          <p:spPr>
            <a:xfrm>
              <a:off x="876300" y="78379"/>
              <a:ext cx="5747657" cy="660980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481" y="2795453"/>
              <a:ext cx="5432924" cy="379489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528" y="148048"/>
              <a:ext cx="5545200" cy="2717074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685" y="78378"/>
            <a:ext cx="5265944" cy="1288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6792685" y="1506585"/>
            <a:ext cx="5265944" cy="3283129"/>
            <a:chOff x="6648358" y="2638698"/>
            <a:chExt cx="5543642" cy="3422468"/>
          </a:xfrm>
        </p:grpSpPr>
        <p:sp>
          <p:nvSpPr>
            <p:cNvPr id="10" name="Rectangle 9"/>
            <p:cNvSpPr/>
            <p:nvPr/>
          </p:nvSpPr>
          <p:spPr>
            <a:xfrm>
              <a:off x="6648358" y="2638698"/>
              <a:ext cx="5543642" cy="34224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5649" y="4100648"/>
              <a:ext cx="5380016" cy="18908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49586" y="2763344"/>
              <a:ext cx="5309043" cy="1337304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6844138" y="4990014"/>
            <a:ext cx="41440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ritannic Bold" panose="020B0903060703020204" pitchFamily="34" charset="0"/>
              </a:rPr>
              <a:t>Multi-</a:t>
            </a:r>
            <a:r>
              <a:rPr lang="en-US" sz="4400" dirty="0" err="1" smtClean="0">
                <a:latin typeface="Britannic Bold" panose="020B0903060703020204" pitchFamily="34" charset="0"/>
              </a:rPr>
              <a:t>Omic</a:t>
            </a:r>
            <a:r>
              <a:rPr lang="en-US" sz="4400" dirty="0" smtClean="0">
                <a:latin typeface="Britannic Bold" panose="020B0903060703020204" pitchFamily="34" charset="0"/>
              </a:rPr>
              <a:t> Data</a:t>
            </a:r>
          </a:p>
          <a:p>
            <a:r>
              <a:rPr lang="en-US" sz="4400" dirty="0" smtClean="0">
                <a:latin typeface="Britannic Bold" panose="020B0903060703020204" pitchFamily="34" charset="0"/>
              </a:rPr>
              <a:t>Integration</a:t>
            </a:r>
            <a:endParaRPr lang="en-US" sz="4400" dirty="0">
              <a:latin typeface="Britannic Bold" panose="020B09030607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99" y="6156961"/>
            <a:ext cx="119776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>
                <a:latin typeface="ArcadeClassic" panose="00000400000000000000" pitchFamily="2" charset="0"/>
              </a:rPr>
              <a:t>2023</a:t>
            </a:r>
            <a:endParaRPr lang="en-US" sz="3600" dirty="0">
              <a:latin typeface="ArcadeClassic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468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6:9 1080P, 2K, 4K, 5K HD wallpapers free download | Wallpaper Fl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877"/>
            <a:ext cx="12319000" cy="69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The Future…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8903" y="1541417"/>
            <a:ext cx="10711543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Combination of larger architectures, transformers, language models.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Foundation models for genomics.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Large Language Model integration of data from different modalities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Explainability</a:t>
            </a:r>
            <a:r>
              <a:rPr lang="en-US" dirty="0" smtClean="0"/>
              <a:t> of ML models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118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6:9 1080P, 2K, 4K, 5K HD wallpapers free download | Wallpaper Fl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877"/>
            <a:ext cx="12319000" cy="69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The Future…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8903" y="1541417"/>
            <a:ext cx="10711543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Combination of larger architectures, transformers, language models.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Foundation models for genomics.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Large Language Model integration of data from different modalities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Explainability</a:t>
            </a:r>
            <a:r>
              <a:rPr lang="en-US" dirty="0" smtClean="0"/>
              <a:t> of ML models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7" b="97600" l="1455" r="97455">
                        <a14:foregroundMark x1="15273" y1="6933" x2="28364" y2="94133"/>
                        <a14:foregroundMark x1="30909" y1="94133" x2="85091" y2="10133"/>
                        <a14:foregroundMark x1="92000" y1="11733" x2="90909" y2="88000"/>
                        <a14:foregroundMark x1="26182" y1="8000" x2="82182" y2="7733"/>
                        <a14:foregroundMark x1="39273" y1="11200" x2="64000" y2="10933"/>
                        <a14:foregroundMark x1="44364" y1="5333" x2="54182" y2="4800"/>
                        <a14:foregroundMark x1="45818" y1="4533" x2="45818" y2="4533"/>
                        <a14:foregroundMark x1="51636" y1="4267" x2="51636" y2="4267"/>
                        <a14:foregroundMark x1="32000" y1="38667" x2="61455" y2="65600"/>
                        <a14:foregroundMark x1="56000" y1="37333" x2="67273" y2="49333"/>
                        <a14:foregroundMark x1="32000" y1="56000" x2="69818" y2="73067"/>
                        <a14:foregroundMark x1="42909" y1="71733" x2="77818" y2="72000"/>
                        <a14:foregroundMark x1="48000" y1="89867" x2="64000" y2="86667"/>
                        <a14:foregroundMark x1="70182" y1="53867" x2="81818" y2="64000"/>
                        <a14:foregroundMark x1="68727" y1="57867" x2="80364" y2="60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0903" y="365125"/>
            <a:ext cx="4241800" cy="57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0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tist Hunts Needle for in a Haystack (in Pari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1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" y="88900"/>
            <a:ext cx="54690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Finding a needle in a haystack: Characterize the Problem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199" y="547132"/>
            <a:ext cx="546906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There is 1 and only 1 needle in the haystack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needle has specific determining characteristics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Material: Metal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Length: short</a:t>
            </a:r>
            <a:endParaRPr lang="en-US" dirty="0"/>
          </a:p>
        </p:txBody>
      </p:sp>
      <p:pic>
        <p:nvPicPr>
          <p:cNvPr id="4098" name="Picture 2" descr="What are Magnets? - Twink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1808"/>
            <a:ext cx="2541708" cy="131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065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DUN K The future is now, old ma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92042" cy="692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ank You For Your Attention PNG, Vector, PSD, and Clipart With Transparent  Background for Free Download | Pngtre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33" y1="84444" x2="80833" y2="84444"/>
                        <a14:foregroundMark x1="18611" y1="56667" x2="37778" y2="51944"/>
                        <a14:foregroundMark x1="19444" y1="51389" x2="37222" y2="47222"/>
                        <a14:foregroundMark x1="53056" y1="48333" x2="80000" y2="58889"/>
                        <a14:foregroundMark x1="13056" y1="22222" x2="52222" y2="29167"/>
                        <a14:foregroundMark x1="63889" y1="19444" x2="85278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1863"/>
            <a:ext cx="4669563" cy="466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8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rap metal of old, used washing machines. Stock Photo | Adobe 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" t="9232"/>
          <a:stretch/>
        </p:blipFill>
        <p:spPr bwMode="auto">
          <a:xfrm>
            <a:off x="-25400" y="-25400"/>
            <a:ext cx="122174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88900"/>
            <a:ext cx="30394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Finding a needle in a junk yard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198" y="547132"/>
            <a:ext cx="588010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There is an unknown number of hairpins in the junkyard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There are billions of items in the junkyard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specific determining characteristics are not clear</a:t>
            </a:r>
            <a:endParaRPr lang="en-US" dirty="0"/>
          </a:p>
        </p:txBody>
      </p:sp>
      <p:pic>
        <p:nvPicPr>
          <p:cNvPr id="3078" name="Picture 6" descr="Amazon.com : 220 Count Mini Wavy 1.38 Inch Blonde Bobby Pins, YINGFENG  Small Gold Hair Clips with Storage Box for Updos, Metal Hair Clips for  Kids, Girls and Women, Suitable for 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681773"/>
            <a:ext cx="2960047" cy="296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66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rap metal of old, used washing machines. Stock Photo | Adobe 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" t="9232"/>
          <a:stretch/>
        </p:blipFill>
        <p:spPr bwMode="auto">
          <a:xfrm>
            <a:off x="-25400" y="-25400"/>
            <a:ext cx="122174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88900"/>
            <a:ext cx="30394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Finding a needle in a junk yard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198" y="547132"/>
            <a:ext cx="588010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There is an unknown number of hairpins in the junkyard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There are billions of items in the junkyard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specific determining characteristics are not clear</a:t>
            </a:r>
            <a:endParaRPr lang="en-US" dirty="0"/>
          </a:p>
        </p:txBody>
      </p:sp>
      <p:pic>
        <p:nvPicPr>
          <p:cNvPr id="5122" name="Picture 2" descr="Tas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88900"/>
            <a:ext cx="3930651" cy="6595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mazon.com : 220 Count Mini Wavy 1.38 Inch Blonde Bobby Pins, YINGFENG  Small Gold Hair Clips with Storage Box for Updos, Metal Hair Clips for  Kids, Girls and Women, Suitable for 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681773"/>
            <a:ext cx="2960047" cy="296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2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complete human genome sequence is close: how scientists filled in the ga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30"/>
          <a:stretch/>
        </p:blipFill>
        <p:spPr bwMode="auto">
          <a:xfrm>
            <a:off x="0" y="-1"/>
            <a:ext cx="12192000" cy="683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007733" y="584995"/>
            <a:ext cx="6219825" cy="6723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The Human Genome</a:t>
            </a:r>
          </a:p>
          <a:p>
            <a:pPr algn="ctr"/>
            <a:r>
              <a:rPr lang="en-US" sz="17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(aka the Junk Yard)</a:t>
            </a:r>
            <a:endParaRPr lang="en-US" sz="1700" dirty="0"/>
          </a:p>
        </p:txBody>
      </p:sp>
      <p:sp>
        <p:nvSpPr>
          <p:cNvPr id="4" name="TextBox 3"/>
          <p:cNvSpPr txBox="1"/>
          <p:nvPr/>
        </p:nvSpPr>
        <p:spPr>
          <a:xfrm>
            <a:off x="1078282" y="1613525"/>
            <a:ext cx="4366901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Britannic Bold" panose="020B0903060703020204" pitchFamily="34" charset="0"/>
              </a:rPr>
              <a:t>Search Space</a:t>
            </a:r>
          </a:p>
          <a:p>
            <a:pPr algn="ctr"/>
            <a:r>
              <a:rPr lang="en-US" sz="40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 ~ 6 </a:t>
            </a:r>
            <a:r>
              <a:rPr lang="en-US" sz="4000" dirty="0" err="1" smtClean="0">
                <a:solidFill>
                  <a:srgbClr val="002060"/>
                </a:solidFill>
                <a:latin typeface="Britannic Bold" panose="020B0903060703020204" pitchFamily="34" charset="0"/>
              </a:rPr>
              <a:t>Gbp</a:t>
            </a:r>
            <a:endParaRPr lang="en-US" sz="4000" dirty="0" smtClean="0">
              <a:solidFill>
                <a:srgbClr val="002060"/>
              </a:solidFill>
              <a:latin typeface="Britannic Bold" panose="020B0903060703020204" pitchFamily="34" charset="0"/>
            </a:endParaRPr>
          </a:p>
          <a:p>
            <a:pPr algn="ctr"/>
            <a:r>
              <a:rPr lang="en-US" sz="40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(in 2 orientations)</a:t>
            </a:r>
            <a:endParaRPr lang="en-US" sz="4000" dirty="0">
              <a:solidFill>
                <a:srgbClr val="002060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3750" y="1613525"/>
            <a:ext cx="3648756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030A0"/>
                </a:solidFill>
                <a:latin typeface="Britannic Bold" panose="020B0903060703020204" pitchFamily="34" charset="0"/>
              </a:rPr>
              <a:t>Accounted for</a:t>
            </a:r>
          </a:p>
          <a:p>
            <a:pPr algn="ctr"/>
            <a:r>
              <a:rPr lang="en-US" sz="44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 ~5%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7354" y="4634530"/>
            <a:ext cx="3648755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030A0"/>
                </a:solidFill>
                <a:latin typeface="Britannic Bold" panose="020B0903060703020204" pitchFamily="34" charset="0"/>
              </a:rPr>
              <a:t>“Junk”</a:t>
            </a:r>
          </a:p>
          <a:p>
            <a:pPr algn="ctr"/>
            <a:r>
              <a:rPr lang="en-US" sz="44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 ~95%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9756" y="3416299"/>
            <a:ext cx="4496744" cy="3170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Britannic Bold" panose="020B0903060703020204" pitchFamily="34" charset="0"/>
              </a:rPr>
              <a:t>Backgrounds</a:t>
            </a:r>
          </a:p>
          <a:p>
            <a:pPr algn="ctr"/>
            <a:r>
              <a:rPr lang="en-US" sz="40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 Random Variation</a:t>
            </a:r>
          </a:p>
          <a:p>
            <a:pPr algn="ctr"/>
            <a:r>
              <a:rPr lang="en-US" sz="40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Regulatory regions</a:t>
            </a:r>
          </a:p>
          <a:p>
            <a:pPr algn="ctr"/>
            <a:r>
              <a:rPr lang="en-US" sz="40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Expressed RNAs</a:t>
            </a:r>
          </a:p>
          <a:p>
            <a:pPr algn="ctr"/>
            <a:r>
              <a:rPr lang="en-US" sz="40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Repeat Elements</a:t>
            </a:r>
            <a:endParaRPr lang="en-US" sz="4000" dirty="0">
              <a:solidFill>
                <a:srgbClr val="002060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08"/>
          <p:cNvSpPr txBox="1"/>
          <p:nvPr/>
        </p:nvSpPr>
        <p:spPr>
          <a:xfrm>
            <a:off x="2000402" y="6774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13" name="Picture 7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4"/>
          <a:stretch/>
        </p:blipFill>
        <p:spPr>
          <a:xfrm>
            <a:off x="6249256" y="1819335"/>
            <a:ext cx="5942744" cy="4294295"/>
          </a:xfrm>
          <a:prstGeom prst="rect">
            <a:avLst/>
          </a:prstGeom>
        </p:spPr>
      </p:pic>
      <p:pic>
        <p:nvPicPr>
          <p:cNvPr id="7170" name="Picture 2" descr="Biogenesis of miRNAs. (A) A miRNA is transcribed into pri-miRNA by Pol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1683658"/>
            <a:ext cx="6121140" cy="45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3007733" y="584995"/>
            <a:ext cx="6219825" cy="6723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pre-miRNA</a:t>
            </a:r>
          </a:p>
          <a:p>
            <a:pPr algn="ctr"/>
            <a:r>
              <a:rPr lang="en-US" sz="1700" dirty="0" smtClean="0">
                <a:solidFill>
                  <a:srgbClr val="002060"/>
                </a:solidFill>
                <a:latin typeface="Britannic Bold" panose="020B0903060703020204" pitchFamily="34" charset="0"/>
              </a:rPr>
              <a:t>(aka the Hairpins)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960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08"/>
          <p:cNvSpPr txBox="1"/>
          <p:nvPr/>
        </p:nvSpPr>
        <p:spPr>
          <a:xfrm>
            <a:off x="2000402" y="6774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13" name="Picture 7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4"/>
          <a:stretch/>
        </p:blipFill>
        <p:spPr>
          <a:xfrm>
            <a:off x="5480008" y="327189"/>
            <a:ext cx="5942744" cy="4294295"/>
          </a:xfrm>
          <a:prstGeom prst="rect">
            <a:avLst/>
          </a:prstGeom>
        </p:spPr>
      </p:pic>
      <p:pic>
        <p:nvPicPr>
          <p:cNvPr id="714" name="Picture 7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6" y="4556173"/>
            <a:ext cx="4040858" cy="1855209"/>
          </a:xfrm>
          <a:prstGeom prst="rect">
            <a:avLst/>
          </a:prstGeom>
        </p:spPr>
      </p:pic>
      <p:pic>
        <p:nvPicPr>
          <p:cNvPr id="715" name="Picture 7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0" t="68339" r="23491" b="17212"/>
          <a:stretch/>
        </p:blipFill>
        <p:spPr>
          <a:xfrm>
            <a:off x="5586024" y="4621484"/>
            <a:ext cx="6051411" cy="1636259"/>
          </a:xfrm>
          <a:prstGeom prst="rect">
            <a:avLst/>
          </a:prstGeom>
        </p:spPr>
      </p:pic>
      <p:sp>
        <p:nvSpPr>
          <p:cNvPr id="716" name="TextBox 715"/>
          <p:cNvSpPr txBox="1"/>
          <p:nvPr/>
        </p:nvSpPr>
        <p:spPr>
          <a:xfrm>
            <a:off x="1418166" y="1597173"/>
            <a:ext cx="5664144" cy="17543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Known hairpin structure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High conservation with distinct pattern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Some sequence preferences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Approx. 2000 known in human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Should be an easy task!?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9586" y="1195186"/>
            <a:ext cx="396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pre-miRNA genomic locus identification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599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955</Words>
  <Application>Microsoft Office PowerPoint</Application>
  <PresentationFormat>Widescreen</PresentationFormat>
  <Paragraphs>268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ArcadeClassic</vt:lpstr>
      <vt:lpstr>Arial</vt:lpstr>
      <vt:lpstr>Bahnschrift</vt:lpstr>
      <vt:lpstr>Britannic Bold</vt:lpstr>
      <vt:lpstr>Calibri</vt:lpstr>
      <vt:lpstr>Calibri Light</vt:lpstr>
      <vt:lpstr>Google Sans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ENNGene</vt:lpstr>
      <vt:lpstr>PowerPoint Presentation</vt:lpstr>
      <vt:lpstr>RNA Binding Proteins – Low N of samples</vt:lpstr>
      <vt:lpstr>The Future…</vt:lpstr>
      <vt:lpstr>PowerPoint Presentation</vt:lpstr>
      <vt:lpstr>The Future…</vt:lpstr>
      <vt:lpstr>PowerPoint Presentation</vt:lpstr>
      <vt:lpstr>The Future…</vt:lpstr>
      <vt:lpstr>PowerPoint Presentation</vt:lpstr>
      <vt:lpstr>The Future…</vt:lpstr>
      <vt:lpstr>The Future…</vt:lpstr>
      <vt:lpstr>PowerPoint Presentation</vt:lpstr>
    </vt:vector>
  </TitlesOfParts>
  <Company>Masarykova univerzita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Panagiotis Alexiou</dc:creator>
  <cp:lastModifiedBy>Panagiotis Alexiou</cp:lastModifiedBy>
  <cp:revision>9</cp:revision>
  <dcterms:created xsi:type="dcterms:W3CDTF">2023-09-08T11:46:46Z</dcterms:created>
  <dcterms:modified xsi:type="dcterms:W3CDTF">2023-09-08T12:50:16Z</dcterms:modified>
</cp:coreProperties>
</file>